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4" r:id="rId1"/>
  </p:sldMasterIdLst>
  <p:sldIdLst>
    <p:sldId id="256" r:id="rId2"/>
    <p:sldId id="267" r:id="rId3"/>
    <p:sldId id="271" r:id="rId4"/>
    <p:sldId id="277" r:id="rId5"/>
    <p:sldId id="278" r:id="rId6"/>
    <p:sldId id="279" r:id="rId7"/>
    <p:sldId id="285" r:id="rId8"/>
    <p:sldId id="281" r:id="rId9"/>
    <p:sldId id="282" r:id="rId10"/>
    <p:sldId id="283" r:id="rId11"/>
    <p:sldId id="284" r:id="rId12"/>
    <p:sldId id="286" r:id="rId13"/>
    <p:sldId id="273" r:id="rId14"/>
    <p:sldId id="287" r:id="rId15"/>
    <p:sldId id="288" r:id="rId16"/>
    <p:sldId id="289" r:id="rId17"/>
    <p:sldId id="290" r:id="rId18"/>
    <p:sldId id="291" r:id="rId19"/>
    <p:sldId id="292" r:id="rId20"/>
    <p:sldId id="293" r:id="rId21"/>
    <p:sldId id="294" r:id="rId22"/>
    <p:sldId id="295" r:id="rId23"/>
    <p:sldId id="296" r:id="rId24"/>
    <p:sldId id="297" r:id="rId25"/>
    <p:sldId id="298" r:id="rId26"/>
    <p:sldId id="274" r:id="rId27"/>
    <p:sldId id="299" r:id="rId28"/>
    <p:sldId id="300" r:id="rId29"/>
    <p:sldId id="301" r:id="rId30"/>
    <p:sldId id="302" r:id="rId31"/>
    <p:sldId id="303" r:id="rId32"/>
    <p:sldId id="304" r:id="rId33"/>
    <p:sldId id="305" r:id="rId34"/>
    <p:sldId id="306" r:id="rId35"/>
    <p:sldId id="307" r:id="rId36"/>
    <p:sldId id="308" r:id="rId37"/>
    <p:sldId id="309" r:id="rId38"/>
    <p:sldId id="310" r:id="rId39"/>
    <p:sldId id="313" r:id="rId40"/>
    <p:sldId id="312" r:id="rId41"/>
    <p:sldId id="314" r:id="rId42"/>
    <p:sldId id="315" r:id="rId43"/>
    <p:sldId id="343" r:id="rId44"/>
    <p:sldId id="344" r:id="rId45"/>
    <p:sldId id="319" r:id="rId46"/>
    <p:sldId id="317" r:id="rId47"/>
    <p:sldId id="318" r:id="rId48"/>
    <p:sldId id="320" r:id="rId49"/>
    <p:sldId id="321" r:id="rId50"/>
    <p:sldId id="275" r:id="rId51"/>
    <p:sldId id="322" r:id="rId52"/>
    <p:sldId id="323" r:id="rId53"/>
    <p:sldId id="324" r:id="rId54"/>
    <p:sldId id="325" r:id="rId55"/>
    <p:sldId id="326" r:id="rId56"/>
    <p:sldId id="327" r:id="rId57"/>
    <p:sldId id="328" r:id="rId58"/>
    <p:sldId id="329" r:id="rId59"/>
    <p:sldId id="330" r:id="rId60"/>
    <p:sldId id="276" r:id="rId61"/>
    <p:sldId id="331" r:id="rId62"/>
    <p:sldId id="332" r:id="rId63"/>
    <p:sldId id="333" r:id="rId64"/>
    <p:sldId id="335" r:id="rId65"/>
    <p:sldId id="334" r:id="rId66"/>
    <p:sldId id="336" r:id="rId67"/>
    <p:sldId id="337" r:id="rId68"/>
    <p:sldId id="338" r:id="rId69"/>
    <p:sldId id="339" r:id="rId70"/>
    <p:sldId id="340" r:id="rId71"/>
    <p:sldId id="341" r:id="rId72"/>
    <p:sldId id="342" r:id="rId73"/>
    <p:sldId id="272" r:id="rId74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917FC52B-6EAC-44C3-A3B1-AF3F566CF018}">
          <p14:sldIdLst>
            <p14:sldId id="256"/>
            <p14:sldId id="267"/>
          </p14:sldIdLst>
        </p14:section>
        <p14:section name="What is server-side development" id="{0BF77841-CD77-4697-A70A-8661CEBE6D49}">
          <p14:sldIdLst>
            <p14:sldId id="271"/>
            <p14:sldId id="277"/>
            <p14:sldId id="278"/>
            <p14:sldId id="279"/>
            <p14:sldId id="285"/>
            <p14:sldId id="281"/>
            <p14:sldId id="282"/>
            <p14:sldId id="283"/>
            <p14:sldId id="284"/>
            <p14:sldId id="286"/>
          </p14:sldIdLst>
        </p14:section>
        <p14:section name="Web Server's responsabilities" id="{5EEEBAE3-1D8E-4EC8-A6FD-00EF02065710}">
          <p14:sldIdLst>
            <p14:sldId id="273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</p14:sldIdLst>
        </p14:section>
        <p14:section name="Quick tour of PHP" id="{67B82F5D-8ADA-485C-AF4C-EED801A83231}">
          <p14:sldIdLst>
            <p14:sldId id="274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  <p14:sldId id="313"/>
            <p14:sldId id="312"/>
            <p14:sldId id="314"/>
            <p14:sldId id="315"/>
            <p14:sldId id="343"/>
            <p14:sldId id="344"/>
            <p14:sldId id="319"/>
            <p14:sldId id="317"/>
            <p14:sldId id="318"/>
            <p14:sldId id="320"/>
            <p14:sldId id="321"/>
          </p14:sldIdLst>
        </p14:section>
        <p14:section name="Program Control" id="{034656AB-0DEE-4863-AD53-7AB81AE303F0}">
          <p14:sldIdLst>
            <p14:sldId id="275"/>
            <p14:sldId id="322"/>
            <p14:sldId id="323"/>
            <p14:sldId id="324"/>
            <p14:sldId id="325"/>
            <p14:sldId id="326"/>
            <p14:sldId id="327"/>
            <p14:sldId id="328"/>
            <p14:sldId id="329"/>
            <p14:sldId id="330"/>
          </p14:sldIdLst>
        </p14:section>
        <p14:section name="Functions" id="{5A168D3C-DCDF-4A80-993E-D932BC7A7009}">
          <p14:sldIdLst>
            <p14:sldId id="276"/>
            <p14:sldId id="331"/>
            <p14:sldId id="332"/>
            <p14:sldId id="333"/>
            <p14:sldId id="335"/>
            <p14:sldId id="334"/>
            <p14:sldId id="336"/>
            <p14:sldId id="337"/>
            <p14:sldId id="338"/>
            <p14:sldId id="339"/>
            <p14:sldId id="340"/>
            <p14:sldId id="341"/>
            <p14:sldId id="342"/>
          </p14:sldIdLst>
        </p14:section>
        <p14:section name="What You’ve Learned" id="{50502D96-BEC3-402C-A419-730AE2B6F4FD}">
          <p14:sldIdLst>
            <p14:sldId id="27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orient="horz" pos="1440">
          <p15:clr>
            <a:srgbClr val="A4A3A4"/>
          </p15:clr>
        </p15:guide>
        <p15:guide id="3" orient="horz">
          <p15:clr>
            <a:srgbClr val="A4A3A4"/>
          </p15:clr>
        </p15:guide>
        <p15:guide id="4" pos="3840">
          <p15:clr>
            <a:srgbClr val="A4A3A4"/>
          </p15:clr>
        </p15:guide>
        <p15:guide id="5" pos="19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F3F3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4265" autoAdjust="0"/>
    <p:restoredTop sz="99598" autoAdjust="0"/>
  </p:normalViewPr>
  <p:slideViewPr>
    <p:cSldViewPr showGuides="1">
      <p:cViewPr varScale="1">
        <p:scale>
          <a:sx n="91" d="100"/>
          <a:sy n="91" d="100"/>
        </p:scale>
        <p:origin x="1440" y="78"/>
      </p:cViewPr>
      <p:guideLst>
        <p:guide orient="horz" pos="2880"/>
        <p:guide orient="horz" pos="1440"/>
        <p:guide orient="horz"/>
        <p:guide pos="3840"/>
        <p:guide pos="192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0" d="100"/>
        <a:sy n="200" d="100"/>
      </p:scale>
      <p:origin x="0" y="-6661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685800"/>
            <a:ext cx="5486400" cy="2819400"/>
          </a:xfrm>
        </p:spPr>
        <p:txBody>
          <a:bodyPr>
            <a:noAutofit/>
          </a:bodyPr>
          <a:lstStyle>
            <a:lvl1pPr algn="l">
              <a:lnSpc>
                <a:spcPts val="6200"/>
              </a:lnSpc>
              <a:defRPr sz="5400">
                <a:latin typeface="Rockwell" pitchFamily="18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8200" y="4225160"/>
            <a:ext cx="5486400" cy="533400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6D3AE-9A6B-4724-B938-46259D069CC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8610600" y="0"/>
            <a:ext cx="5334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6477000"/>
            <a:ext cx="8839200" cy="38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203947" y="6096000"/>
            <a:ext cx="3940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800" dirty="0" smtClean="0">
                <a:solidFill>
                  <a:schemeClr val="accent1"/>
                </a:solidFill>
                <a:latin typeface="Rockwell" pitchFamily="18" charset="0"/>
              </a:rPr>
              <a:t>Fundamentals</a:t>
            </a:r>
            <a:r>
              <a:rPr lang="en-US" sz="1800" baseline="0" dirty="0" smtClean="0">
                <a:latin typeface="Rockwell" pitchFamily="18" charset="0"/>
              </a:rPr>
              <a:t> </a:t>
            </a:r>
            <a:r>
              <a:rPr lang="en-US" sz="1800" baseline="0" dirty="0" smtClean="0">
                <a:solidFill>
                  <a:schemeClr val="bg2"/>
                </a:solidFill>
                <a:latin typeface="Rockwell" pitchFamily="18" charset="0"/>
              </a:rPr>
              <a:t>of Web Development</a:t>
            </a:r>
            <a:endParaRPr lang="en-US" sz="1800" dirty="0">
              <a:solidFill>
                <a:schemeClr val="bg2"/>
              </a:solidFill>
              <a:latin typeface="Rockwell" pitchFamily="18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6477000"/>
            <a:ext cx="9144000" cy="381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0" y="6096000"/>
            <a:ext cx="3771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solidFill>
                  <a:schemeClr val="accent1"/>
                </a:solidFill>
                <a:latin typeface="Rockwell" pitchFamily="18" charset="0"/>
              </a:rPr>
              <a:t>Randy Connolly </a:t>
            </a:r>
            <a:r>
              <a:rPr lang="en-US" sz="1800" baseline="0" dirty="0" smtClean="0">
                <a:solidFill>
                  <a:schemeClr val="bg2"/>
                </a:solidFill>
                <a:latin typeface="Rockwell" pitchFamily="18" charset="0"/>
              </a:rPr>
              <a:t>and</a:t>
            </a:r>
            <a:r>
              <a:rPr lang="en-US" sz="1800" baseline="0" dirty="0" smtClean="0">
                <a:latin typeface="Rockwell" pitchFamily="18" charset="0"/>
              </a:rPr>
              <a:t> </a:t>
            </a:r>
            <a:r>
              <a:rPr lang="en-US" sz="1800" baseline="0" dirty="0" smtClean="0">
                <a:solidFill>
                  <a:schemeClr val="accent1"/>
                </a:solidFill>
                <a:latin typeface="Rockwell" pitchFamily="18" charset="0"/>
              </a:rPr>
              <a:t>Ricardo Hoar</a:t>
            </a:r>
            <a:endParaRPr lang="en-US" sz="1800" dirty="0">
              <a:solidFill>
                <a:schemeClr val="accent1"/>
              </a:solidFill>
              <a:latin typeface="Rockwell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257800" y="6453003"/>
            <a:ext cx="3886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 smtClean="0">
                <a:solidFill>
                  <a:schemeClr val="bg1"/>
                </a:solidFill>
                <a:latin typeface="+mj-lt"/>
              </a:rPr>
              <a:t>Textbook</a:t>
            </a:r>
            <a:r>
              <a:rPr lang="en-US" sz="1200" baseline="0" dirty="0" smtClean="0">
                <a:solidFill>
                  <a:schemeClr val="bg1"/>
                </a:solidFill>
                <a:latin typeface="+mj-lt"/>
              </a:rPr>
              <a:t> to be published by </a:t>
            </a:r>
            <a:r>
              <a:rPr lang="en-US" sz="1200" dirty="0" smtClean="0">
                <a:solidFill>
                  <a:schemeClr val="bg1"/>
                </a:solidFill>
                <a:latin typeface="+mj-lt"/>
              </a:rPr>
              <a:t>Pearson Ed in early 2014</a:t>
            </a:r>
          </a:p>
          <a:p>
            <a:pPr algn="r"/>
            <a:r>
              <a:rPr lang="en-US" sz="1200" dirty="0" smtClean="0">
                <a:solidFill>
                  <a:schemeClr val="bg1"/>
                </a:solidFill>
                <a:latin typeface="+mj-lt"/>
              </a:rPr>
              <a:t>http://www.funwebdev.com</a:t>
            </a:r>
            <a:endParaRPr lang="en-US" sz="12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8610600" y="0"/>
            <a:ext cx="5334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0" y="6477000"/>
            <a:ext cx="8839200" cy="38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 userDrawn="1"/>
        </p:nvSpPr>
        <p:spPr>
          <a:xfrm>
            <a:off x="0" y="4572000"/>
            <a:ext cx="9144000" cy="2286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 userDrawn="1"/>
        </p:nvSpPr>
        <p:spPr>
          <a:xfrm>
            <a:off x="5203947" y="6096000"/>
            <a:ext cx="3940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800" dirty="0" smtClean="0">
                <a:solidFill>
                  <a:schemeClr val="accent1"/>
                </a:solidFill>
                <a:latin typeface="Rockwell" pitchFamily="18" charset="0"/>
              </a:rPr>
              <a:t>Fundamentals</a:t>
            </a:r>
            <a:r>
              <a:rPr lang="en-US" sz="1800" baseline="0" dirty="0" smtClean="0">
                <a:latin typeface="Rockwell" pitchFamily="18" charset="0"/>
              </a:rPr>
              <a:t> </a:t>
            </a:r>
            <a:r>
              <a:rPr lang="en-US" sz="1800" baseline="0" dirty="0" smtClean="0">
                <a:solidFill>
                  <a:schemeClr val="bg2"/>
                </a:solidFill>
                <a:latin typeface="Rockwell" pitchFamily="18" charset="0"/>
              </a:rPr>
              <a:t>of Web Development</a:t>
            </a:r>
            <a:endParaRPr lang="en-US" sz="1800" dirty="0">
              <a:solidFill>
                <a:schemeClr val="bg2"/>
              </a:solidFill>
              <a:latin typeface="Rockwell" pitchFamily="18" charset="0"/>
            </a:endParaRPr>
          </a:p>
        </p:txBody>
      </p:sp>
      <p:sp>
        <p:nvSpPr>
          <p:cNvPr id="17" name="Rectangle 16"/>
          <p:cNvSpPr/>
          <p:nvPr userDrawn="1"/>
        </p:nvSpPr>
        <p:spPr>
          <a:xfrm>
            <a:off x="0" y="6477000"/>
            <a:ext cx="9144000" cy="381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 userDrawn="1"/>
        </p:nvSpPr>
        <p:spPr>
          <a:xfrm>
            <a:off x="0" y="6096000"/>
            <a:ext cx="3771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solidFill>
                  <a:schemeClr val="accent1"/>
                </a:solidFill>
                <a:latin typeface="Rockwell" pitchFamily="18" charset="0"/>
              </a:rPr>
              <a:t>Randy Connolly </a:t>
            </a:r>
            <a:r>
              <a:rPr lang="en-US" sz="1800" baseline="0" dirty="0" smtClean="0">
                <a:solidFill>
                  <a:schemeClr val="bg2"/>
                </a:solidFill>
                <a:latin typeface="Rockwell" pitchFamily="18" charset="0"/>
              </a:rPr>
              <a:t>and</a:t>
            </a:r>
            <a:r>
              <a:rPr lang="en-US" sz="1800" baseline="0" dirty="0" smtClean="0">
                <a:latin typeface="Rockwell" pitchFamily="18" charset="0"/>
              </a:rPr>
              <a:t> </a:t>
            </a:r>
            <a:r>
              <a:rPr lang="en-US" sz="1800" baseline="0" dirty="0" smtClean="0">
                <a:solidFill>
                  <a:schemeClr val="accent1"/>
                </a:solidFill>
                <a:latin typeface="Rockwell" pitchFamily="18" charset="0"/>
              </a:rPr>
              <a:t>Ricardo Hoar</a:t>
            </a:r>
            <a:endParaRPr lang="en-US" sz="1800" dirty="0">
              <a:solidFill>
                <a:schemeClr val="accent1"/>
              </a:solidFill>
              <a:latin typeface="Rockwell" pitchFamily="18" charset="0"/>
            </a:endParaRPr>
          </a:p>
        </p:txBody>
      </p:sp>
      <p:sp>
        <p:nvSpPr>
          <p:cNvPr id="19" name="TextBox 18"/>
          <p:cNvSpPr txBox="1"/>
          <p:nvPr userDrawn="1"/>
        </p:nvSpPr>
        <p:spPr>
          <a:xfrm>
            <a:off x="5486400" y="6453003"/>
            <a:ext cx="3657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© 2015 Pearson</a:t>
            </a:r>
          </a:p>
          <a:p>
            <a:pPr algn="r"/>
            <a:r>
              <a:rPr lang="en-US" sz="12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http://www.funwebdev.com</a:t>
            </a:r>
            <a:endParaRPr lang="en-US" sz="1200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9ECA76C-96BA-4C53-A922-4E6799921C76}" type="datetimeFigureOut">
              <a:rPr lang="en-US" smtClean="0"/>
              <a:pPr/>
              <a:t>5/3/2016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6D3AE-9A6B-4724-B938-46259D069CC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9ECA76C-96BA-4C53-A922-4E6799921C76}" type="datetimeFigureOut">
              <a:rPr lang="en-US" smtClean="0"/>
              <a:pPr/>
              <a:t>5/3/2016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6D3AE-9A6B-4724-B938-46259D069CC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9ECA76C-96BA-4C53-A922-4E6799921C76}" type="datetimeFigureOut">
              <a:rPr lang="en-US" smtClean="0"/>
              <a:pPr/>
              <a:t>5/3/2016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6D3AE-9A6B-4724-B938-46259D069CC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98438"/>
            <a:ext cx="7772400" cy="1020762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0" y="1676400"/>
            <a:ext cx="5638800" cy="4525963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61963" indent="-4763">
              <a:buNone/>
              <a:defRPr sz="2000">
                <a:solidFill>
                  <a:schemeClr val="tx1"/>
                </a:solidFill>
              </a:defRPr>
            </a:lvl2pPr>
            <a:lvl3pPr marL="914400" indent="0">
              <a:buNone/>
              <a:defRPr sz="1800">
                <a:solidFill>
                  <a:schemeClr val="tx1"/>
                </a:solidFill>
              </a:defRPr>
            </a:lvl3pPr>
            <a:lvl4pPr marL="1376363" indent="-4763">
              <a:buNone/>
              <a:defRPr sz="1600">
                <a:solidFill>
                  <a:schemeClr val="tx1"/>
                </a:solidFill>
              </a:defRPr>
            </a:lvl4pPr>
            <a:lvl5pPr marL="1828800" indent="0">
              <a:buNone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6D3AE-9A6B-4724-B938-46259D069CC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3" hasCustomPrompt="1"/>
          </p:nvPr>
        </p:nvSpPr>
        <p:spPr>
          <a:xfrm>
            <a:off x="914400" y="838200"/>
            <a:ext cx="6629400" cy="304800"/>
          </a:xfrm>
        </p:spPr>
        <p:txBody>
          <a:bodyPr>
            <a:normAutofit/>
          </a:bodyPr>
          <a:lstStyle>
            <a:lvl1pPr>
              <a:buNone/>
              <a:defRPr sz="1500">
                <a:latin typeface="Rockwell" pitchFamily="18" charset="0"/>
              </a:defRPr>
            </a:lvl1pPr>
          </a:lstStyle>
          <a:p>
            <a:pPr lvl="0"/>
            <a:r>
              <a:rPr lang="en-US" dirty="0" smtClean="0"/>
              <a:t>Enter subtitle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22238"/>
            <a:ext cx="7772400" cy="1020762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646237"/>
            <a:ext cx="6400800" cy="4525963"/>
          </a:xfrm>
        </p:spPr>
        <p:txBody>
          <a:bodyPr/>
          <a:lstStyle>
            <a:lvl1pPr marL="0" indent="0">
              <a:spcAft>
                <a:spcPts val="1200"/>
              </a:spcAft>
              <a:buNone/>
              <a:defRPr sz="2200">
                <a:solidFill>
                  <a:schemeClr val="tx1"/>
                </a:solidFill>
              </a:defRPr>
            </a:lvl1pPr>
            <a:lvl2pPr marL="461963" indent="-4763">
              <a:spcAft>
                <a:spcPts val="1200"/>
              </a:spcAft>
              <a:buNone/>
              <a:defRPr sz="2000">
                <a:solidFill>
                  <a:schemeClr val="tx1"/>
                </a:solidFill>
              </a:defRPr>
            </a:lvl2pPr>
            <a:lvl3pPr marL="914400" indent="0">
              <a:buNone/>
              <a:defRPr sz="1800">
                <a:solidFill>
                  <a:schemeClr val="tx1"/>
                </a:solidFill>
              </a:defRPr>
            </a:lvl3pPr>
            <a:lvl4pPr marL="1376363" indent="-4763">
              <a:buNone/>
              <a:defRPr sz="1600">
                <a:solidFill>
                  <a:schemeClr val="tx1"/>
                </a:solidFill>
              </a:defRPr>
            </a:lvl4pPr>
            <a:lvl5pPr marL="1828800" indent="0">
              <a:buNone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6D3AE-9A6B-4724-B938-46259D069CC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3" hasCustomPrompt="1"/>
          </p:nvPr>
        </p:nvSpPr>
        <p:spPr>
          <a:xfrm>
            <a:off x="914400" y="838200"/>
            <a:ext cx="6400800" cy="304800"/>
          </a:xfrm>
        </p:spPr>
        <p:txBody>
          <a:bodyPr>
            <a:normAutofit/>
          </a:bodyPr>
          <a:lstStyle>
            <a:lvl1pPr>
              <a:buNone/>
              <a:defRPr sz="1500">
                <a:latin typeface="Rockwell" pitchFamily="18" charset="0"/>
              </a:defRPr>
            </a:lvl1pPr>
          </a:lstStyle>
          <a:p>
            <a:pPr lvl="0"/>
            <a:r>
              <a:rPr lang="en-US" dirty="0" smtClean="0"/>
              <a:t>Enter subtitle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98438"/>
            <a:ext cx="7772400" cy="1020762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0" y="1676400"/>
            <a:ext cx="5638800" cy="4525963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61963" indent="-4763">
              <a:buNone/>
              <a:defRPr sz="2000">
                <a:solidFill>
                  <a:schemeClr val="tx1"/>
                </a:solidFill>
              </a:defRPr>
            </a:lvl2pPr>
            <a:lvl3pPr marL="914400" indent="0">
              <a:buNone/>
              <a:defRPr sz="1800">
                <a:solidFill>
                  <a:schemeClr val="tx1"/>
                </a:solidFill>
              </a:defRPr>
            </a:lvl3pPr>
            <a:lvl4pPr marL="1376363" indent="-4763">
              <a:buNone/>
              <a:defRPr sz="1600">
                <a:solidFill>
                  <a:schemeClr val="tx1"/>
                </a:solidFill>
              </a:defRPr>
            </a:lvl4pPr>
            <a:lvl5pPr marL="1828800" indent="0">
              <a:buNone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6D3AE-9A6B-4724-B938-46259D069CC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3" hasCustomPrompt="1"/>
          </p:nvPr>
        </p:nvSpPr>
        <p:spPr>
          <a:xfrm>
            <a:off x="914400" y="838200"/>
            <a:ext cx="6629400" cy="304800"/>
          </a:xfrm>
        </p:spPr>
        <p:txBody>
          <a:bodyPr>
            <a:normAutofit/>
          </a:bodyPr>
          <a:lstStyle>
            <a:lvl1pPr>
              <a:buNone/>
              <a:defRPr sz="1500">
                <a:latin typeface="Rockwell" pitchFamily="18" charset="0"/>
              </a:defRPr>
            </a:lvl1pPr>
          </a:lstStyle>
          <a:p>
            <a:pPr lvl="0"/>
            <a:r>
              <a:rPr lang="en-US" dirty="0" smtClean="0"/>
              <a:t>Enter subtitle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22238"/>
            <a:ext cx="7772400" cy="1020762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646237"/>
            <a:ext cx="6400800" cy="4525963"/>
          </a:xfrm>
        </p:spPr>
        <p:txBody>
          <a:bodyPr/>
          <a:lstStyle>
            <a:lvl1pPr marL="0" indent="0">
              <a:spcAft>
                <a:spcPts val="1200"/>
              </a:spcAft>
              <a:buNone/>
              <a:defRPr sz="2200">
                <a:solidFill>
                  <a:schemeClr val="tx1"/>
                </a:solidFill>
              </a:defRPr>
            </a:lvl1pPr>
            <a:lvl2pPr marL="461963" indent="-4763">
              <a:spcAft>
                <a:spcPts val="1200"/>
              </a:spcAft>
              <a:buNone/>
              <a:defRPr sz="2000">
                <a:solidFill>
                  <a:schemeClr val="tx1"/>
                </a:solidFill>
              </a:defRPr>
            </a:lvl2pPr>
            <a:lvl3pPr marL="914400" indent="0">
              <a:buNone/>
              <a:defRPr sz="1800">
                <a:solidFill>
                  <a:schemeClr val="tx1"/>
                </a:solidFill>
              </a:defRPr>
            </a:lvl3pPr>
            <a:lvl4pPr marL="1376363" indent="-4763">
              <a:buNone/>
              <a:defRPr sz="1600">
                <a:solidFill>
                  <a:schemeClr val="tx1"/>
                </a:solidFill>
              </a:defRPr>
            </a:lvl4pPr>
            <a:lvl5pPr marL="1828800" indent="0">
              <a:buNone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6D3AE-9A6B-4724-B938-46259D069CC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3" hasCustomPrompt="1"/>
          </p:nvPr>
        </p:nvSpPr>
        <p:spPr>
          <a:xfrm>
            <a:off x="914400" y="838200"/>
            <a:ext cx="6400800" cy="304800"/>
          </a:xfrm>
        </p:spPr>
        <p:txBody>
          <a:bodyPr>
            <a:normAutofit/>
          </a:bodyPr>
          <a:lstStyle>
            <a:lvl1pPr>
              <a:buNone/>
              <a:defRPr sz="1500">
                <a:latin typeface="Rockwell" pitchFamily="18" charset="0"/>
              </a:defRPr>
            </a:lvl1pPr>
          </a:lstStyle>
          <a:p>
            <a:pPr lvl="0"/>
            <a:r>
              <a:rPr lang="en-US" dirty="0" smtClean="0"/>
              <a:t>Enter subtitle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5334000"/>
            <a:ext cx="8037513" cy="83820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3962400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  <a:latin typeface="Rockwell Condensed" pitchFamily="18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6D3AE-9A6B-4724-B938-46259D069CC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600200"/>
            <a:ext cx="3657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00600" y="1600200"/>
            <a:ext cx="3657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9ECA76C-96BA-4C53-A922-4E6799921C76}" type="datetimeFigureOut">
              <a:rPr lang="en-US" smtClean="0"/>
              <a:pPr/>
              <a:t>5/3/2016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6D3AE-9A6B-4724-B938-46259D069CC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9ECA76C-96BA-4C53-A922-4E6799921C76}" type="datetimeFigureOut">
              <a:rPr lang="en-US" smtClean="0"/>
              <a:pPr/>
              <a:t>5/3/2016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6D3AE-9A6B-4724-B938-46259D069CC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9ECA76C-96BA-4C53-A922-4E6799921C76}" type="datetimeFigureOut">
              <a:rPr lang="en-US" smtClean="0"/>
              <a:pPr/>
              <a:t>5/3/2016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6D3AE-9A6B-4724-B938-46259D069CC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9ECA76C-96BA-4C53-A922-4E6799921C76}" type="datetimeFigureOut">
              <a:rPr lang="en-US" smtClean="0"/>
              <a:pPr/>
              <a:t>5/3/2016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6D3AE-9A6B-4724-B938-46259D069CC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9ECA76C-96BA-4C53-A922-4E6799921C76}" type="datetimeFigureOut">
              <a:rPr lang="en-US" smtClean="0"/>
              <a:pPr/>
              <a:t>5/3/2016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6D3AE-9A6B-4724-B938-46259D069CC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152400"/>
            <a:ext cx="7924800" cy="10668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143000"/>
            <a:ext cx="716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915400" y="0"/>
            <a:ext cx="2286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839200" y="0"/>
            <a:ext cx="762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915400" y="6553200"/>
            <a:ext cx="228600" cy="3048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46D3AE-9A6B-4724-B938-46259D069CC8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 flipH="1">
            <a:off x="457200" y="6553200"/>
            <a:ext cx="8001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867400" y="6581001"/>
            <a:ext cx="26845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 smtClean="0">
                <a:solidFill>
                  <a:schemeClr val="accent1"/>
                </a:solidFill>
                <a:latin typeface="Rockwell" pitchFamily="18" charset="0"/>
              </a:rPr>
              <a:t>Fundamentals</a:t>
            </a:r>
            <a:r>
              <a:rPr lang="en-US" sz="1200" baseline="0" dirty="0" smtClean="0">
                <a:latin typeface="Rockwell" pitchFamily="18" charset="0"/>
              </a:rPr>
              <a:t> of Web Development</a:t>
            </a:r>
            <a:endParaRPr lang="en-US" sz="1200" dirty="0">
              <a:latin typeface="Rockwell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63483" y="6581001"/>
            <a:ext cx="25744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accent1"/>
                </a:solidFill>
                <a:latin typeface="Rockwell" pitchFamily="18" charset="0"/>
              </a:rPr>
              <a:t>Randy Connolly </a:t>
            </a:r>
            <a:r>
              <a:rPr lang="en-US" sz="1200" baseline="0" dirty="0" smtClean="0">
                <a:solidFill>
                  <a:schemeClr val="tx1"/>
                </a:solidFill>
                <a:latin typeface="Rockwell" pitchFamily="18" charset="0"/>
              </a:rPr>
              <a:t>and</a:t>
            </a:r>
            <a:r>
              <a:rPr lang="en-US" sz="1200" baseline="0" dirty="0" smtClean="0">
                <a:latin typeface="Rockwell" pitchFamily="18" charset="0"/>
              </a:rPr>
              <a:t> </a:t>
            </a:r>
            <a:r>
              <a:rPr lang="en-US" sz="1200" baseline="0" dirty="0" smtClean="0">
                <a:solidFill>
                  <a:schemeClr val="accent1"/>
                </a:solidFill>
                <a:latin typeface="Rockwell" pitchFamily="18" charset="0"/>
              </a:rPr>
              <a:t>Ricardo Hoar</a:t>
            </a:r>
            <a:endParaRPr lang="en-US" sz="1200" dirty="0">
              <a:solidFill>
                <a:schemeClr val="accent1"/>
              </a:solidFill>
              <a:latin typeface="Rockwell" pitchFamily="18" charset="0"/>
            </a:endParaRPr>
          </a:p>
        </p:txBody>
      </p:sp>
      <p:sp>
        <p:nvSpPr>
          <p:cNvPr id="12" name="Rectangle 11"/>
          <p:cNvSpPr/>
          <p:nvPr userDrawn="1"/>
        </p:nvSpPr>
        <p:spPr>
          <a:xfrm>
            <a:off x="8915400" y="0"/>
            <a:ext cx="2286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8839200" y="0"/>
            <a:ext cx="762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/>
          <p:cNvCxnSpPr/>
          <p:nvPr userDrawn="1"/>
        </p:nvCxnSpPr>
        <p:spPr>
          <a:xfrm flipH="1">
            <a:off x="457200" y="6553200"/>
            <a:ext cx="8001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 userDrawn="1"/>
        </p:nvSpPr>
        <p:spPr>
          <a:xfrm>
            <a:off x="5867400" y="6581001"/>
            <a:ext cx="26845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 smtClean="0">
                <a:solidFill>
                  <a:schemeClr val="accent1"/>
                </a:solidFill>
                <a:latin typeface="Rockwell" pitchFamily="18" charset="0"/>
              </a:rPr>
              <a:t>Fundamentals</a:t>
            </a:r>
            <a:r>
              <a:rPr lang="en-US" sz="1200" baseline="0" dirty="0" smtClean="0">
                <a:latin typeface="Rockwell" pitchFamily="18" charset="0"/>
              </a:rPr>
              <a:t> of Web Development</a:t>
            </a:r>
            <a:endParaRPr lang="en-US" sz="1200" dirty="0">
              <a:latin typeface="Rockwell" pitchFamily="18" charset="0"/>
            </a:endParaRPr>
          </a:p>
        </p:txBody>
      </p:sp>
      <p:sp>
        <p:nvSpPr>
          <p:cNvPr id="16" name="TextBox 15"/>
          <p:cNvSpPr txBox="1"/>
          <p:nvPr userDrawn="1"/>
        </p:nvSpPr>
        <p:spPr>
          <a:xfrm>
            <a:off x="363483" y="6581001"/>
            <a:ext cx="25744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accent1"/>
                </a:solidFill>
                <a:latin typeface="Rockwell" pitchFamily="18" charset="0"/>
              </a:rPr>
              <a:t>Randy Connolly </a:t>
            </a:r>
            <a:r>
              <a:rPr lang="en-US" sz="1200" baseline="0" dirty="0" smtClean="0">
                <a:solidFill>
                  <a:schemeClr val="tx1"/>
                </a:solidFill>
                <a:latin typeface="Rockwell" pitchFamily="18" charset="0"/>
              </a:rPr>
              <a:t>and</a:t>
            </a:r>
            <a:r>
              <a:rPr lang="en-US" sz="1200" baseline="0" dirty="0" smtClean="0">
                <a:latin typeface="Rockwell" pitchFamily="18" charset="0"/>
              </a:rPr>
              <a:t> </a:t>
            </a:r>
            <a:r>
              <a:rPr lang="en-US" sz="1200" baseline="0" dirty="0" smtClean="0">
                <a:solidFill>
                  <a:schemeClr val="accent1"/>
                </a:solidFill>
                <a:latin typeface="Rockwell" pitchFamily="18" charset="0"/>
              </a:rPr>
              <a:t>Ricardo Hoar</a:t>
            </a:r>
            <a:endParaRPr lang="en-US" sz="1200" dirty="0">
              <a:solidFill>
                <a:schemeClr val="accent1"/>
              </a:solidFill>
              <a:latin typeface="Rockwell" pitchFamily="18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50" r:id="rId13"/>
    <p:sldLayoutId id="2147483660" r:id="rId14"/>
  </p:sldLayoutIdLst>
  <p:txStyles>
    <p:titleStyle>
      <a:lvl1pPr algn="l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Rockwell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chemeClr val="accent3">
            <a:lumMod val="75000"/>
          </a:schemeClr>
        </a:buClr>
        <a:buFont typeface="Wingdings" pitchFamily="2" charset="2"/>
        <a:buChar char="§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amp.info/en/index.html" TargetMode="External"/><Relationship Id="rId2" Type="http://schemas.openxmlformats.org/officeDocument/2006/relationships/hyperlink" Target="http://www.apachefriends.org/en/xampp-windows.html" TargetMode="Externa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685800"/>
            <a:ext cx="7315200" cy="2819400"/>
          </a:xfrm>
        </p:spPr>
        <p:txBody>
          <a:bodyPr/>
          <a:lstStyle/>
          <a:p>
            <a:r>
              <a:rPr lang="en-US" dirty="0"/>
              <a:t>Introduction to Server-</a:t>
            </a:r>
            <a:r>
              <a:rPr lang="en-US" dirty="0" smtClean="0"/>
              <a:t>Side Development </a:t>
            </a:r>
            <a:r>
              <a:rPr lang="en-US" dirty="0"/>
              <a:t>with PHP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8200" y="4079696"/>
            <a:ext cx="5486400" cy="533400"/>
          </a:xfrm>
        </p:spPr>
        <p:txBody>
          <a:bodyPr>
            <a:noAutofit/>
          </a:bodyPr>
          <a:lstStyle/>
          <a:p>
            <a:r>
              <a:rPr lang="en-US" sz="3600" dirty="0" smtClean="0"/>
              <a:t>Chapter 8</a:t>
            </a:r>
            <a:endParaRPr lang="en-US" sz="3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Comparing Server-Side Technologies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646237"/>
            <a:ext cx="7467600" cy="4525963"/>
          </a:xfrm>
        </p:spPr>
        <p:txBody>
          <a:bodyPr>
            <a:normAutofit fontScale="92500" lnSpcReduction="10000"/>
          </a:bodyPr>
          <a:lstStyle/>
          <a:p>
            <a:pPr marL="342900" indent="-342900">
              <a:buFont typeface="Arial"/>
              <a:buChar char="•"/>
            </a:pPr>
            <a:r>
              <a:rPr lang="en-US" b="1" dirty="0"/>
              <a:t>Perl</a:t>
            </a:r>
            <a:r>
              <a:rPr lang="en-US" dirty="0"/>
              <a:t>. Until the development and popularization of ASP, PHP, and JSP, </a:t>
            </a:r>
            <a:r>
              <a:rPr lang="en-US" dirty="0" smtClean="0"/>
              <a:t>Perl was </a:t>
            </a:r>
            <a:r>
              <a:rPr lang="en-US" dirty="0"/>
              <a:t>the language typically used for early server-side web development. As </a:t>
            </a:r>
            <a:r>
              <a:rPr lang="en-US" dirty="0" smtClean="0"/>
              <a:t>a language</a:t>
            </a:r>
            <a:r>
              <a:rPr lang="en-US" dirty="0"/>
              <a:t>, it excels in the manipulation of text. It was commonly used </a:t>
            </a:r>
            <a:r>
              <a:rPr lang="en-US" dirty="0" smtClean="0"/>
              <a:t>in conjunction </a:t>
            </a:r>
            <a:r>
              <a:rPr lang="en-US" dirty="0"/>
              <a:t>with the </a:t>
            </a:r>
            <a:r>
              <a:rPr lang="en-US" b="1" dirty="0"/>
              <a:t>Common Gateway Interface (CGI)</a:t>
            </a:r>
            <a:r>
              <a:rPr lang="en-US" dirty="0"/>
              <a:t>, an early </a:t>
            </a:r>
            <a:r>
              <a:rPr lang="en-US" dirty="0" smtClean="0"/>
              <a:t>standard API </a:t>
            </a:r>
            <a:r>
              <a:rPr lang="en-US" dirty="0"/>
              <a:t>for communication between applications and web server </a:t>
            </a:r>
            <a:r>
              <a:rPr lang="en-US" dirty="0" smtClean="0"/>
              <a:t>software.</a:t>
            </a:r>
          </a:p>
          <a:p>
            <a:pPr marL="342900" indent="-342900">
              <a:buFont typeface="Arial"/>
              <a:buChar char="•"/>
            </a:pPr>
            <a:r>
              <a:rPr lang="en-US" b="1" dirty="0" smtClean="0"/>
              <a:t>PHP</a:t>
            </a:r>
            <a:r>
              <a:rPr lang="en-US" dirty="0"/>
              <a:t>. Like ASP, PHP is a dynamically typed language that can be </a:t>
            </a:r>
            <a:r>
              <a:rPr lang="en-US" dirty="0" smtClean="0"/>
              <a:t>embedded directly </a:t>
            </a:r>
            <a:r>
              <a:rPr lang="en-US" dirty="0"/>
              <a:t>within the HTML, though it now supports most common </a:t>
            </a:r>
            <a:r>
              <a:rPr lang="en-US" dirty="0" smtClean="0"/>
              <a:t>object-oriented features</a:t>
            </a:r>
            <a:r>
              <a:rPr lang="en-US" dirty="0"/>
              <a:t>, such as classes and inheritance. By default, PHP pages </a:t>
            </a:r>
            <a:r>
              <a:rPr lang="en-US" dirty="0" smtClean="0"/>
              <a:t>are compiled </a:t>
            </a:r>
            <a:r>
              <a:rPr lang="en-US" dirty="0"/>
              <a:t>into an intermediary representation called </a:t>
            </a:r>
            <a:r>
              <a:rPr lang="en-US" b="1" dirty="0" err="1"/>
              <a:t>opcodes</a:t>
            </a:r>
            <a:r>
              <a:rPr lang="en-US" b="1" dirty="0"/>
              <a:t> </a:t>
            </a:r>
            <a:r>
              <a:rPr lang="en-US" dirty="0"/>
              <a:t>that are </a:t>
            </a:r>
            <a:r>
              <a:rPr lang="en-US" dirty="0" smtClean="0"/>
              <a:t>analogous to </a:t>
            </a:r>
            <a:r>
              <a:rPr lang="en-US" dirty="0"/>
              <a:t>Java’s byte-code or the .NET Framework’s MSIL. Originally, PHP </a:t>
            </a:r>
            <a:r>
              <a:rPr lang="en-US" dirty="0" smtClean="0"/>
              <a:t>stood for </a:t>
            </a:r>
            <a:r>
              <a:rPr lang="en-US" i="1" dirty="0"/>
              <a:t>personal home pages</a:t>
            </a:r>
            <a:r>
              <a:rPr lang="en-US" dirty="0"/>
              <a:t>, although it now is a recursive acronym that </a:t>
            </a:r>
            <a:r>
              <a:rPr lang="en-US" dirty="0" smtClean="0"/>
              <a:t>means </a:t>
            </a:r>
            <a:r>
              <a:rPr lang="en-US" i="1" dirty="0" smtClean="0"/>
              <a:t>PHP</a:t>
            </a:r>
            <a:r>
              <a:rPr lang="en-US" i="1" dirty="0"/>
              <a:t>: Hypertext Processor</a:t>
            </a:r>
            <a:r>
              <a:rPr lang="en-US" dirty="0"/>
              <a:t>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757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Comparing Server-Side Technologies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646237"/>
            <a:ext cx="7467600" cy="4525963"/>
          </a:xfrm>
        </p:spPr>
        <p:txBody>
          <a:bodyPr>
            <a:normAutofit/>
          </a:bodyPr>
          <a:lstStyle/>
          <a:p>
            <a:pPr marL="342900" indent="-342900">
              <a:buFont typeface="Arial"/>
              <a:buChar char="•"/>
            </a:pPr>
            <a:r>
              <a:rPr lang="en-US" b="1" dirty="0" smtClean="0"/>
              <a:t>Python</a:t>
            </a:r>
            <a:r>
              <a:rPr lang="en-US" dirty="0"/>
              <a:t>. This terse, object-oriented programming language has many uses</a:t>
            </a:r>
            <a:r>
              <a:rPr lang="en-US" dirty="0" smtClean="0"/>
              <a:t>, including </a:t>
            </a:r>
            <a:r>
              <a:rPr lang="en-US" dirty="0"/>
              <a:t>being used to create web applications. It is also used in a </a:t>
            </a:r>
            <a:r>
              <a:rPr lang="en-US" dirty="0" smtClean="0"/>
              <a:t>variety of </a:t>
            </a:r>
            <a:r>
              <a:rPr lang="en-US" dirty="0"/>
              <a:t>web development frameworks such as </a:t>
            </a:r>
            <a:r>
              <a:rPr lang="en-US" dirty="0" err="1"/>
              <a:t>Django</a:t>
            </a:r>
            <a:r>
              <a:rPr lang="en-US" dirty="0"/>
              <a:t> and Pyramid.</a:t>
            </a:r>
          </a:p>
          <a:p>
            <a:pPr marL="342900" indent="-342900">
              <a:buFont typeface="Arial"/>
              <a:buChar char="•"/>
            </a:pPr>
            <a:r>
              <a:rPr lang="en-US" b="1" dirty="0" smtClean="0"/>
              <a:t>Ruby </a:t>
            </a:r>
            <a:r>
              <a:rPr lang="en-US" b="1" dirty="0"/>
              <a:t>on Rails</a:t>
            </a:r>
            <a:r>
              <a:rPr lang="en-US" dirty="0"/>
              <a:t>. This is a web development framework that uses the </a:t>
            </a:r>
            <a:r>
              <a:rPr lang="en-US" dirty="0" smtClean="0"/>
              <a:t>Ruby programming </a:t>
            </a:r>
            <a:r>
              <a:rPr lang="en-US" dirty="0"/>
              <a:t>language. Like ASP.NET and JSP, Ruby on Rails </a:t>
            </a:r>
            <a:r>
              <a:rPr lang="en-US" dirty="0" smtClean="0"/>
              <a:t>emphasizes the </a:t>
            </a:r>
            <a:r>
              <a:rPr lang="en-US" dirty="0"/>
              <a:t>use of common software development approaches, in particular the </a:t>
            </a:r>
            <a:r>
              <a:rPr lang="en-US" dirty="0" smtClean="0"/>
              <a:t>MVC design </a:t>
            </a:r>
            <a:r>
              <a:rPr lang="en-US" dirty="0"/>
              <a:t>pattern. It integrates features such as templates and engines that aim </a:t>
            </a:r>
            <a:r>
              <a:rPr lang="en-US" dirty="0" smtClean="0"/>
              <a:t>to reduce </a:t>
            </a:r>
            <a:r>
              <a:rPr lang="en-US" dirty="0"/>
              <a:t>the amount of development work required in the creation of a new site.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353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Market Share</a:t>
            </a:r>
            <a:endParaRPr lang="en-US" dirty="0"/>
          </a:p>
        </p:txBody>
      </p:sp>
      <p:pic>
        <p:nvPicPr>
          <p:cNvPr id="5" name="Content Placeholder 4" descr="4071508004.eps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3753" b="-23753"/>
          <a:stretch>
            <a:fillRect/>
          </a:stretch>
        </p:blipFill>
        <p:spPr>
          <a:xfrm>
            <a:off x="152400" y="1107432"/>
            <a:ext cx="8153399" cy="5765214"/>
          </a:xfrm>
        </p:spPr>
      </p:pic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Of web development environments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7893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Web Server’s </a:t>
            </a:r>
            <a:r>
              <a:rPr lang="en-US" dirty="0" err="1" smtClean="0">
                <a:solidFill>
                  <a:schemeClr val="tx2"/>
                </a:solidFill>
              </a:rPr>
              <a:t>Responsabilities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Section </a:t>
            </a:r>
            <a:r>
              <a:rPr lang="en-US" dirty="0">
                <a:solidFill>
                  <a:schemeClr val="accent1"/>
                </a:solidFill>
              </a:rPr>
              <a:t>2</a:t>
            </a:r>
            <a:r>
              <a:rPr lang="en-US" dirty="0" smtClean="0"/>
              <a:t> of 5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4864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 Web Server’s Responsibilities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A web server has many </a:t>
            </a:r>
            <a:r>
              <a:rPr lang="en-US" dirty="0" smtClean="0"/>
              <a:t>responsibilities: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handling </a:t>
            </a:r>
            <a:r>
              <a:rPr lang="en-US" dirty="0"/>
              <a:t>HTTP </a:t>
            </a:r>
            <a:r>
              <a:rPr lang="en-US" dirty="0" smtClean="0"/>
              <a:t>connections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responding to </a:t>
            </a:r>
            <a:r>
              <a:rPr lang="en-US" dirty="0" smtClean="0"/>
              <a:t>requests for </a:t>
            </a:r>
            <a:r>
              <a:rPr lang="en-US" dirty="0"/>
              <a:t>static and dynamic </a:t>
            </a:r>
            <a:r>
              <a:rPr lang="en-US" dirty="0" smtClean="0"/>
              <a:t>resources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managing permissions and access for </a:t>
            </a:r>
            <a:r>
              <a:rPr lang="en-US" dirty="0" smtClean="0"/>
              <a:t>certain resources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encrypting </a:t>
            </a:r>
            <a:r>
              <a:rPr lang="en-US" dirty="0"/>
              <a:t>and compressing </a:t>
            </a:r>
            <a:r>
              <a:rPr lang="en-US" dirty="0" smtClean="0"/>
              <a:t>data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managing multiple </a:t>
            </a:r>
            <a:r>
              <a:rPr lang="en-US" dirty="0" smtClean="0"/>
              <a:t>domains and URLs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managing database </a:t>
            </a:r>
            <a:r>
              <a:rPr lang="en-US" dirty="0" smtClean="0"/>
              <a:t>connections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m</a:t>
            </a:r>
            <a:r>
              <a:rPr lang="en-US" dirty="0" smtClean="0"/>
              <a:t>anaging cookies and state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uploading and managing </a:t>
            </a:r>
            <a:r>
              <a:rPr lang="en-US" dirty="0"/>
              <a:t>files</a:t>
            </a:r>
            <a:endParaRPr lang="en-US" dirty="0" smtClean="0"/>
          </a:p>
          <a:p>
            <a:pPr marL="342900" indent="-342900">
              <a:buFont typeface="Arial"/>
              <a:buChar char="•"/>
            </a:pP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141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LAMP stack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</a:t>
            </a:r>
            <a:r>
              <a:rPr lang="en-US" dirty="0" smtClean="0"/>
              <a:t>ou </a:t>
            </a:r>
            <a:r>
              <a:rPr lang="en-US" dirty="0"/>
              <a:t>will be using the </a:t>
            </a:r>
            <a:r>
              <a:rPr lang="en-US" dirty="0" smtClean="0"/>
              <a:t>LAMP software stack</a:t>
            </a:r>
          </a:p>
          <a:p>
            <a:pPr marL="342900" indent="-342900">
              <a:buFont typeface="Arial"/>
              <a:buChar char="•"/>
            </a:pPr>
            <a:r>
              <a:rPr lang="en-US" b="1" dirty="0">
                <a:solidFill>
                  <a:schemeClr val="accent1"/>
                </a:solidFill>
              </a:rPr>
              <a:t>L</a:t>
            </a:r>
            <a:r>
              <a:rPr lang="en-US" dirty="0"/>
              <a:t>inux operating </a:t>
            </a:r>
            <a:r>
              <a:rPr lang="en-US" dirty="0" smtClean="0"/>
              <a:t>system</a:t>
            </a:r>
          </a:p>
          <a:p>
            <a:pPr marL="342900" indent="-342900">
              <a:buFont typeface="Arial"/>
              <a:buChar char="•"/>
            </a:pPr>
            <a:r>
              <a:rPr lang="en-US" b="1" dirty="0" smtClean="0">
                <a:solidFill>
                  <a:srgbClr val="009FDA"/>
                </a:solidFill>
              </a:rPr>
              <a:t>A</a:t>
            </a:r>
            <a:r>
              <a:rPr lang="en-US" dirty="0" smtClean="0"/>
              <a:t>pache </a:t>
            </a:r>
            <a:r>
              <a:rPr lang="en-US" dirty="0"/>
              <a:t>web </a:t>
            </a:r>
            <a:r>
              <a:rPr lang="en-US" dirty="0" smtClean="0"/>
              <a:t>server</a:t>
            </a:r>
          </a:p>
          <a:p>
            <a:pPr marL="342900" indent="-342900">
              <a:buFont typeface="Arial"/>
              <a:buChar char="•"/>
            </a:pPr>
            <a:r>
              <a:rPr lang="en-US" b="1" dirty="0">
                <a:solidFill>
                  <a:srgbClr val="009FDA"/>
                </a:solidFill>
              </a:rPr>
              <a:t>M</a:t>
            </a:r>
            <a:r>
              <a:rPr lang="en-US" dirty="0"/>
              <a:t>ySQL </a:t>
            </a:r>
            <a:r>
              <a:rPr lang="en-US" dirty="0" smtClean="0"/>
              <a:t>DBMS</a:t>
            </a:r>
          </a:p>
          <a:p>
            <a:pPr marL="342900" indent="-342900">
              <a:buFont typeface="Arial"/>
              <a:buChar char="•"/>
            </a:pPr>
            <a:r>
              <a:rPr lang="en-US" b="1" dirty="0">
                <a:solidFill>
                  <a:srgbClr val="009FDA"/>
                </a:solidFill>
              </a:rPr>
              <a:t>P</a:t>
            </a:r>
            <a:r>
              <a:rPr lang="en-US" dirty="0"/>
              <a:t>HP scripting language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WAMP, MAMP, 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8781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Apache and Linux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</a:t>
            </a:r>
            <a:r>
              <a:rPr lang="en-US" dirty="0" smtClean="0"/>
              <a:t>onsider </a:t>
            </a:r>
            <a:r>
              <a:rPr lang="en-US" dirty="0"/>
              <a:t>the </a:t>
            </a:r>
            <a:r>
              <a:rPr lang="en-US" b="1" dirty="0"/>
              <a:t>Apache</a:t>
            </a:r>
            <a:r>
              <a:rPr lang="en-US" dirty="0"/>
              <a:t> web server as the intermediary that interprets </a:t>
            </a:r>
            <a:r>
              <a:rPr lang="en-US" dirty="0" smtClean="0"/>
              <a:t>HTTP requests </a:t>
            </a:r>
            <a:r>
              <a:rPr lang="en-US" dirty="0"/>
              <a:t>that arrive through a network port and decides how to handle the request</a:t>
            </a:r>
            <a:r>
              <a:rPr lang="en-US" dirty="0" smtClean="0"/>
              <a:t>, which </a:t>
            </a:r>
            <a:r>
              <a:rPr lang="en-US" dirty="0"/>
              <a:t>often requires working in conjunction with </a:t>
            </a:r>
            <a:r>
              <a:rPr lang="en-US" dirty="0" smtClean="0"/>
              <a:t>PHP.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LA</a:t>
            </a:r>
            <a:endParaRPr lang="en-US" dirty="0"/>
          </a:p>
        </p:txBody>
      </p:sp>
      <p:pic>
        <p:nvPicPr>
          <p:cNvPr id="6" name="Picture 5" descr="4071508005.eps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3124200"/>
            <a:ext cx="5349361" cy="3279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02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Apache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Apache runs as a daemon on the server. A </a:t>
            </a:r>
            <a:r>
              <a:rPr lang="en-US" b="1" dirty="0"/>
              <a:t>daemon </a:t>
            </a:r>
            <a:r>
              <a:rPr lang="en-US" dirty="0"/>
              <a:t>is an executing instance </a:t>
            </a:r>
            <a:r>
              <a:rPr lang="en-US" dirty="0" smtClean="0"/>
              <a:t>of a </a:t>
            </a:r>
            <a:r>
              <a:rPr lang="en-US" dirty="0"/>
              <a:t>program (also called a </a:t>
            </a:r>
            <a:r>
              <a:rPr lang="en-US" b="1" dirty="0"/>
              <a:t>process</a:t>
            </a:r>
            <a:r>
              <a:rPr lang="en-US" dirty="0"/>
              <a:t>) that runs in the background, waiting for a </a:t>
            </a:r>
            <a:r>
              <a:rPr lang="en-US" dirty="0" smtClean="0"/>
              <a:t>specific event </a:t>
            </a:r>
            <a:r>
              <a:rPr lang="en-US" dirty="0"/>
              <a:t>that will activate it</a:t>
            </a:r>
            <a:r>
              <a:rPr lang="en-US" dirty="0" smtClean="0"/>
              <a:t>.</a:t>
            </a:r>
          </a:p>
          <a:p>
            <a:r>
              <a:rPr lang="en-US" dirty="0"/>
              <a:t>When a </a:t>
            </a:r>
            <a:r>
              <a:rPr lang="en-US" dirty="0" smtClean="0"/>
              <a:t>request arrives</a:t>
            </a:r>
            <a:r>
              <a:rPr lang="en-US" dirty="0"/>
              <a:t>, Apache then uses modules to determine how to respond to the request</a:t>
            </a:r>
            <a:r>
              <a:rPr lang="en-US" dirty="0" smtClean="0"/>
              <a:t>.</a:t>
            </a:r>
          </a:p>
          <a:p>
            <a:r>
              <a:rPr lang="en-US" dirty="0"/>
              <a:t>In Apache, a </a:t>
            </a:r>
            <a:r>
              <a:rPr lang="en-US" b="1" dirty="0"/>
              <a:t>module </a:t>
            </a:r>
            <a:r>
              <a:rPr lang="en-US" dirty="0"/>
              <a:t>is a compiled extension (usually written in the C </a:t>
            </a:r>
            <a:r>
              <a:rPr lang="en-US" dirty="0" smtClean="0"/>
              <a:t>programming language</a:t>
            </a:r>
            <a:r>
              <a:rPr lang="en-US" dirty="0"/>
              <a:t>) to Apache that helps it </a:t>
            </a:r>
            <a:r>
              <a:rPr lang="en-US" i="1" dirty="0"/>
              <a:t>handle </a:t>
            </a:r>
            <a:r>
              <a:rPr lang="en-US" dirty="0"/>
              <a:t>requests. For this reason, these </a:t>
            </a:r>
            <a:r>
              <a:rPr lang="en-US" dirty="0" smtClean="0"/>
              <a:t>modules are </a:t>
            </a:r>
            <a:r>
              <a:rPr lang="en-US" dirty="0"/>
              <a:t>also sometimes referred to as </a:t>
            </a:r>
            <a:r>
              <a:rPr lang="en-US" b="1" dirty="0"/>
              <a:t>handlers</a:t>
            </a:r>
            <a:r>
              <a:rPr lang="en-US" dirty="0"/>
              <a:t>.</a:t>
            </a:r>
            <a:endParaRPr lang="en-US" dirty="0" smtClean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Continued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5099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Apache and PHP</a:t>
            </a:r>
            <a:endParaRPr lang="en-US" dirty="0"/>
          </a:p>
        </p:txBody>
      </p:sp>
      <p:pic>
        <p:nvPicPr>
          <p:cNvPr id="5" name="Content Placeholder 4" descr="4071508006.eps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2140" r="-32140"/>
          <a:stretch>
            <a:fillRect/>
          </a:stretch>
        </p:blipFill>
        <p:spPr>
          <a:xfrm>
            <a:off x="304800" y="1215193"/>
            <a:ext cx="7315200" cy="5172529"/>
          </a:xfrm>
        </p:spPr>
      </p:pic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PHP Module in Apache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1501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Apache Threads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Multi-thread and multi-process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Apache runs in two possible modes: </a:t>
            </a:r>
            <a:endParaRPr lang="en-US" dirty="0" smtClean="0"/>
          </a:p>
          <a:p>
            <a:pPr marL="342900" indent="-342900">
              <a:buFont typeface="Arial"/>
              <a:buChar char="•"/>
            </a:pPr>
            <a:r>
              <a:rPr lang="en-US" b="1" dirty="0" smtClean="0"/>
              <a:t>multi</a:t>
            </a:r>
            <a:r>
              <a:rPr lang="en-US" b="1" dirty="0"/>
              <a:t>-process </a:t>
            </a:r>
            <a:r>
              <a:rPr lang="en-US" dirty="0"/>
              <a:t>(also called </a:t>
            </a:r>
            <a:r>
              <a:rPr lang="en-US" b="1" dirty="0" err="1"/>
              <a:t>preforked</a:t>
            </a:r>
            <a:r>
              <a:rPr lang="en-US" dirty="0" smtClean="0"/>
              <a:t>)</a:t>
            </a:r>
            <a:endParaRPr lang="en-US" dirty="0"/>
          </a:p>
          <a:p>
            <a:pPr marL="342900" indent="-342900">
              <a:buFont typeface="Arial"/>
              <a:buChar char="•"/>
            </a:pPr>
            <a:r>
              <a:rPr lang="en-US" b="1" dirty="0"/>
              <a:t>multi-threaded </a:t>
            </a:r>
            <a:r>
              <a:rPr lang="en-US" dirty="0"/>
              <a:t>(also called </a:t>
            </a:r>
            <a:r>
              <a:rPr lang="en-US" b="1" dirty="0" smtClean="0"/>
              <a:t>worker</a:t>
            </a:r>
            <a:r>
              <a:rPr lang="en-US" dirty="0" smtClean="0"/>
              <a:t>)</a:t>
            </a:r>
          </a:p>
          <a:p>
            <a:pPr marL="342900" indent="-342900">
              <a:buFont typeface="Arial"/>
              <a:buChar char="•"/>
            </a:pPr>
            <a:endParaRPr lang="en-US" dirty="0"/>
          </a:p>
          <a:p>
            <a:r>
              <a:rPr lang="en-US" dirty="0"/>
              <a:t>The default installation of Apache runs using the multi-process mode.</a:t>
            </a:r>
          </a:p>
        </p:txBody>
      </p:sp>
    </p:spTree>
    <p:extLst>
      <p:ext uri="{BB962C8B-B14F-4D97-AF65-F5344CB8AC3E}">
        <p14:creationId xmlns:p14="http://schemas.microsoft.com/office/powerpoint/2010/main" val="3900268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914400" y="9144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4648200" y="9144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676400" y="1076980"/>
            <a:ext cx="2667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FFFF"/>
                </a:solidFill>
                <a:latin typeface="Rockwell Condensed" pitchFamily="18" charset="0"/>
              </a:rPr>
              <a:t>Server-Side Development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410200" y="1076980"/>
            <a:ext cx="2895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6600"/>
                </a:solidFill>
                <a:latin typeface="Rockwell Condensed" pitchFamily="18" charset="0"/>
              </a:rPr>
              <a:t>Web Server’s </a:t>
            </a:r>
            <a:r>
              <a:rPr lang="en-US" sz="2800" dirty="0" err="1" smtClean="0">
                <a:solidFill>
                  <a:srgbClr val="FFFFFF"/>
                </a:solidFill>
                <a:latin typeface="Rockwell Condensed" pitchFamily="18" charset="0"/>
              </a:rPr>
              <a:t>Responsabilities</a:t>
            </a:r>
            <a:endParaRPr lang="en-US" sz="2800" dirty="0">
              <a:solidFill>
                <a:srgbClr val="FFFFFF"/>
              </a:solidFill>
              <a:latin typeface="Rockwell Condensed" pitchFamily="18" charset="0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914400" y="23622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676401" y="2524780"/>
            <a:ext cx="2590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FFFF"/>
                </a:solidFill>
                <a:latin typeface="Rockwell Condensed" pitchFamily="18" charset="0"/>
              </a:rPr>
              <a:t>Quick Tour of </a:t>
            </a:r>
            <a:r>
              <a:rPr lang="en-US" sz="2800" dirty="0" smtClean="0">
                <a:solidFill>
                  <a:srgbClr val="FF6600"/>
                </a:solidFill>
                <a:latin typeface="Rockwell Condensed" pitchFamily="18" charset="0"/>
              </a:rPr>
              <a:t>PHP</a:t>
            </a:r>
            <a:endParaRPr lang="en-US" sz="2800" dirty="0">
              <a:solidFill>
                <a:srgbClr val="FF6600"/>
              </a:solidFill>
              <a:latin typeface="Rockwell Condensed" pitchFamily="18" charset="0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4648200" y="23622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5410201" y="2524780"/>
            <a:ext cx="2590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2"/>
                </a:solidFill>
                <a:latin typeface="Rockwell Condensed" pitchFamily="18" charset="0"/>
              </a:rPr>
              <a:t>Program </a:t>
            </a:r>
            <a:r>
              <a:rPr lang="en-US" sz="2800" dirty="0" smtClean="0">
                <a:solidFill>
                  <a:srgbClr val="FF6600"/>
                </a:solidFill>
                <a:latin typeface="Rockwell Condensed" pitchFamily="18" charset="0"/>
              </a:rPr>
              <a:t>Control</a:t>
            </a:r>
            <a:endParaRPr lang="en-US" sz="2800" dirty="0">
              <a:solidFill>
                <a:srgbClr val="FF6600"/>
              </a:solidFill>
              <a:latin typeface="Rockwell Condensed" pitchFamily="18" charset="0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914400" y="38100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1676400" y="3972580"/>
            <a:ext cx="27431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6600"/>
                </a:solidFill>
                <a:latin typeface="Rockwell Condensed" pitchFamily="18" charset="0"/>
              </a:rPr>
              <a:t>F</a:t>
            </a:r>
            <a:r>
              <a:rPr lang="en-US" sz="2800" dirty="0" smtClean="0">
                <a:solidFill>
                  <a:srgbClr val="FF6600"/>
                </a:solidFill>
                <a:latin typeface="Rockwell Condensed" pitchFamily="18" charset="0"/>
              </a:rPr>
              <a:t>unctions</a:t>
            </a:r>
            <a:endParaRPr lang="en-US" sz="2800" dirty="0">
              <a:solidFill>
                <a:srgbClr val="FF6600"/>
              </a:solidFill>
              <a:latin typeface="Rockwell Condensed" pitchFamily="18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14400" y="9144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Rockwell Extra Bold" pitchFamily="18" charset="0"/>
              </a:rPr>
              <a:t>1</a:t>
            </a:r>
            <a:endParaRPr lang="en-US" sz="7200" dirty="0">
              <a:solidFill>
                <a:schemeClr val="bg1"/>
              </a:solidFill>
              <a:latin typeface="Rockwell Extra Bold" pitchFamily="18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648200" y="9144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Rockwell Extra Bold" pitchFamily="18" charset="0"/>
              </a:rPr>
              <a:t>2</a:t>
            </a:r>
            <a:endParaRPr lang="en-US" sz="7200" dirty="0">
              <a:solidFill>
                <a:schemeClr val="bg1"/>
              </a:solidFill>
              <a:latin typeface="Rockwell Extra Bold" pitchFamily="18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914400" y="2381071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Rockwell Extra Bold" pitchFamily="18" charset="0"/>
              </a:rPr>
              <a:t>3</a:t>
            </a:r>
            <a:endParaRPr lang="en-US" sz="7200" dirty="0">
              <a:solidFill>
                <a:schemeClr val="bg1"/>
              </a:solidFill>
              <a:latin typeface="Rockwell Extra Bold" pitchFamily="18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648200" y="2381071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Rockwell Extra Bold" pitchFamily="18" charset="0"/>
              </a:rPr>
              <a:t>4</a:t>
            </a:r>
            <a:endParaRPr lang="en-US" sz="7200" dirty="0">
              <a:solidFill>
                <a:schemeClr val="bg1"/>
              </a:solidFill>
              <a:latin typeface="Rockwell Extra Bold" pitchFamily="18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14400" y="38100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Rockwell Extra Bold" pitchFamily="18" charset="0"/>
              </a:rPr>
              <a:t>5</a:t>
            </a:r>
            <a:endParaRPr lang="en-US" sz="7200" dirty="0">
              <a:solidFill>
                <a:schemeClr val="bg1"/>
              </a:solidFill>
              <a:latin typeface="Rockwell Extra Bold" pitchFamily="18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14400" y="52578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Rockwell Extra Bold" pitchFamily="18" charset="0"/>
              </a:rPr>
              <a:t>7</a:t>
            </a:r>
            <a:endParaRPr lang="en-US" sz="7200" dirty="0">
              <a:solidFill>
                <a:schemeClr val="bg1"/>
              </a:solidFill>
              <a:latin typeface="Rockwell Extra Bold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Apache Threads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Multi-thread and multi-process</a:t>
            </a:r>
            <a:endParaRPr lang="en-US" dirty="0"/>
          </a:p>
        </p:txBody>
      </p:sp>
      <p:pic>
        <p:nvPicPr>
          <p:cNvPr id="6" name="Content Placeholder 5" descr="4071508007.eps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411" r="-21411"/>
          <a:stretch>
            <a:fillRect/>
          </a:stretch>
        </p:blipFill>
        <p:spPr>
          <a:xfrm>
            <a:off x="609600" y="1430715"/>
            <a:ext cx="7162800" cy="5064768"/>
          </a:xfrm>
        </p:spPr>
      </p:pic>
    </p:spTree>
    <p:extLst>
      <p:ext uri="{BB962C8B-B14F-4D97-AF65-F5344CB8AC3E}">
        <p14:creationId xmlns:p14="http://schemas.microsoft.com/office/powerpoint/2010/main" val="3983570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PHP Internals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There are 3 main modules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PHP core</a:t>
            </a:r>
            <a:r>
              <a:rPr lang="en-US" dirty="0"/>
              <a:t>. The Core module defines the main features of the PHP environment</a:t>
            </a:r>
            <a:r>
              <a:rPr lang="en-US" dirty="0" smtClean="0"/>
              <a:t>, including </a:t>
            </a:r>
            <a:r>
              <a:rPr lang="en-US" dirty="0"/>
              <a:t>essential functions for variable handling, arrays, strings, classes, math</a:t>
            </a:r>
            <a:r>
              <a:rPr lang="en-US" dirty="0" smtClean="0"/>
              <a:t>, and </a:t>
            </a:r>
            <a:r>
              <a:rPr lang="en-US" dirty="0"/>
              <a:t>other core features</a:t>
            </a:r>
            <a:r>
              <a:rPr lang="en-US" dirty="0" smtClean="0"/>
              <a:t>.</a:t>
            </a:r>
            <a:r>
              <a:rPr lang="en-US" b="1" dirty="0"/>
              <a:t> </a:t>
            </a:r>
            <a:endParaRPr lang="en-US" b="1" dirty="0" smtClean="0"/>
          </a:p>
          <a:p>
            <a:pPr marL="457200" indent="-457200">
              <a:buFont typeface="+mj-lt"/>
              <a:buAutoNum type="arabicPeriod"/>
            </a:pPr>
            <a:r>
              <a:rPr lang="en-US" b="1" dirty="0" smtClean="0"/>
              <a:t>Extension </a:t>
            </a:r>
            <a:r>
              <a:rPr lang="en-US" b="1" dirty="0"/>
              <a:t>layer</a:t>
            </a:r>
            <a:r>
              <a:rPr lang="en-US" dirty="0"/>
              <a:t>. This module defines functions for interacting with </a:t>
            </a:r>
            <a:r>
              <a:rPr lang="en-US" dirty="0" smtClean="0"/>
              <a:t>services outside </a:t>
            </a:r>
            <a:r>
              <a:rPr lang="en-US" dirty="0"/>
              <a:t>of PHP. This includes libraries for </a:t>
            </a:r>
            <a:r>
              <a:rPr lang="en-US" dirty="0" smtClean="0"/>
              <a:t>MySQL, FTP</a:t>
            </a:r>
            <a:r>
              <a:rPr lang="en-US" dirty="0"/>
              <a:t>, SOAP web services, and XML processing, among others</a:t>
            </a:r>
            <a:r>
              <a:rPr lang="en-US" dirty="0" smtClean="0"/>
              <a:t>. 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 err="1" smtClean="0"/>
              <a:t>Zend</a:t>
            </a:r>
            <a:r>
              <a:rPr lang="en-US" b="1" dirty="0" smtClean="0"/>
              <a:t> </a:t>
            </a:r>
            <a:r>
              <a:rPr lang="en-US" b="1" dirty="0"/>
              <a:t>Engine</a:t>
            </a:r>
            <a:r>
              <a:rPr lang="en-US" dirty="0"/>
              <a:t>. This module handles the reading in of a requested PHP file, </a:t>
            </a:r>
            <a:r>
              <a:rPr lang="en-US" dirty="0" smtClean="0"/>
              <a:t>compiling it</a:t>
            </a:r>
            <a:r>
              <a:rPr lang="en-US" dirty="0"/>
              <a:t>, and executing </a:t>
            </a:r>
            <a:r>
              <a:rPr lang="en-US" dirty="0" smtClean="0"/>
              <a:t>it.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PHP itself is written in </a:t>
            </a:r>
            <a:r>
              <a:rPr lang="en-US" dirty="0" smtClean="0"/>
              <a:t>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1237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Zend</a:t>
            </a:r>
            <a:r>
              <a:rPr lang="en-US" dirty="0" smtClean="0"/>
              <a:t> Engine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No, your code is not garbage.</a:t>
            </a:r>
            <a:endParaRPr lang="en-US" dirty="0"/>
          </a:p>
        </p:txBody>
      </p:sp>
      <p:pic>
        <p:nvPicPr>
          <p:cNvPr id="6" name="Content Placeholder 5" descr="4071508008.eps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3569" r="-33569"/>
          <a:stretch>
            <a:fillRect/>
          </a:stretch>
        </p:blipFill>
        <p:spPr>
          <a:xfrm>
            <a:off x="228600" y="1161312"/>
            <a:ext cx="7543800" cy="5334171"/>
          </a:xfrm>
        </p:spPr>
      </p:pic>
    </p:spTree>
    <p:extLst>
      <p:ext uri="{BB962C8B-B14F-4D97-AF65-F5344CB8AC3E}">
        <p14:creationId xmlns:p14="http://schemas.microsoft.com/office/powerpoint/2010/main" val="2659768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Installing LAMP locally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Turn this key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</a:t>
            </a:r>
            <a:r>
              <a:rPr lang="en-US" dirty="0" smtClean="0"/>
              <a:t>he </a:t>
            </a:r>
            <a:r>
              <a:rPr lang="en-US" dirty="0"/>
              <a:t>easiest and quickest way to do so is to use the </a:t>
            </a:r>
            <a:endParaRPr lang="en-US" dirty="0" smtClean="0"/>
          </a:p>
          <a:p>
            <a:pPr marL="342900" indent="-342900">
              <a:buFont typeface="Arial"/>
              <a:buChar char="•"/>
            </a:pPr>
            <a:r>
              <a:rPr lang="en-US" b="1" dirty="0" err="1" smtClean="0"/>
              <a:t>EasyPHP</a:t>
            </a:r>
            <a:r>
              <a:rPr lang="en-US" b="1" dirty="0" smtClean="0"/>
              <a:t> </a:t>
            </a:r>
            <a:r>
              <a:rPr lang="en-US" dirty="0" smtClean="0"/>
              <a:t>for Windows only</a:t>
            </a:r>
          </a:p>
          <a:p>
            <a:pPr marL="342900" indent="-342900">
              <a:buFont typeface="Arial"/>
              <a:buChar char="•"/>
            </a:pPr>
            <a:r>
              <a:rPr lang="en-US" b="1" dirty="0" smtClean="0"/>
              <a:t>XAMPP </a:t>
            </a:r>
            <a:r>
              <a:rPr lang="en-US" dirty="0" smtClean="0"/>
              <a:t>For </a:t>
            </a:r>
            <a:r>
              <a:rPr lang="en-US" dirty="0">
                <a:hlinkClick r:id="rId2"/>
              </a:rPr>
              <a:t>Windows installation package </a:t>
            </a:r>
            <a:endParaRPr lang="en-US" dirty="0"/>
          </a:p>
          <a:p>
            <a:pPr marL="342900" indent="-342900">
              <a:buFont typeface="Arial"/>
              <a:buChar char="•"/>
            </a:pPr>
            <a:r>
              <a:rPr lang="en-US" b="1" dirty="0" smtClean="0"/>
              <a:t>MAMP</a:t>
            </a:r>
            <a:r>
              <a:rPr lang="en-US" dirty="0" smtClean="0"/>
              <a:t> </a:t>
            </a:r>
            <a:r>
              <a:rPr lang="en-US" dirty="0"/>
              <a:t>for </a:t>
            </a:r>
            <a:r>
              <a:rPr lang="en-US" dirty="0">
                <a:hlinkClick r:id="rId3"/>
              </a:rPr>
              <a:t>Mac installation </a:t>
            </a:r>
            <a:r>
              <a:rPr lang="en-US" dirty="0" smtClean="0">
                <a:hlinkClick r:id="rId3"/>
              </a:rPr>
              <a:t>package</a:t>
            </a:r>
            <a:endParaRPr lang="en-US" dirty="0" smtClean="0"/>
          </a:p>
          <a:p>
            <a:r>
              <a:rPr lang="en-US" dirty="0"/>
              <a:t>Both of these installation packages </a:t>
            </a:r>
            <a:r>
              <a:rPr lang="en-US" dirty="0" smtClean="0"/>
              <a:t>install and </a:t>
            </a:r>
            <a:r>
              <a:rPr lang="en-US" dirty="0"/>
              <a:t>configure Apache, PHP, and MySQL</a:t>
            </a:r>
            <a:r>
              <a:rPr lang="en-US" dirty="0" smtClean="0"/>
              <a:t>.</a:t>
            </a:r>
          </a:p>
          <a:p>
            <a:r>
              <a:rPr lang="en-US" dirty="0" smtClean="0"/>
              <a:t>Later we can come back and configure these systems in more detail.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3506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XAMPP Control Panel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Turn this key</a:t>
            </a:r>
            <a:endParaRPr lang="en-US" dirty="0"/>
          </a:p>
        </p:txBody>
      </p:sp>
      <p:pic>
        <p:nvPicPr>
          <p:cNvPr id="6" name="Content Placeholder 5" descr="4071508009.tif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589" b="-558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239813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XAMPP Settings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Defaults 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en-US" dirty="0" smtClean="0"/>
              <a:t>PHP </a:t>
            </a:r>
            <a:r>
              <a:rPr lang="en-US" dirty="0"/>
              <a:t>requests in your browser </a:t>
            </a:r>
            <a:r>
              <a:rPr lang="en-US" dirty="0" smtClean="0"/>
              <a:t>will need </a:t>
            </a:r>
            <a:r>
              <a:rPr lang="en-US" dirty="0"/>
              <a:t>to use the </a:t>
            </a:r>
            <a:r>
              <a:rPr lang="en-US" b="1" dirty="0" err="1"/>
              <a:t>localhost</a:t>
            </a:r>
            <a:r>
              <a:rPr lang="en-US" b="1" dirty="0"/>
              <a:t> </a:t>
            </a:r>
            <a:r>
              <a:rPr lang="en-US" dirty="0" smtClean="0"/>
              <a:t>domain (127.0.0.1)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PHP files will have to be saved </a:t>
            </a:r>
            <a:r>
              <a:rPr lang="en-US" dirty="0" smtClean="0"/>
              <a:t>somewhere within </a:t>
            </a:r>
            <a:r>
              <a:rPr lang="en-US" dirty="0"/>
              <a:t>the </a:t>
            </a:r>
            <a:r>
              <a:rPr lang="en-US" b="1" dirty="0"/>
              <a:t>C:\</a:t>
            </a:r>
            <a:r>
              <a:rPr lang="en-US" b="1" dirty="0" err="1"/>
              <a:t>xampp</a:t>
            </a:r>
            <a:r>
              <a:rPr lang="en-US" b="1" dirty="0"/>
              <a:t>\</a:t>
            </a:r>
            <a:r>
              <a:rPr lang="en-US" b="1" dirty="0" err="1"/>
              <a:t>htdocs</a:t>
            </a:r>
            <a:r>
              <a:rPr lang="en-US" b="1" dirty="0"/>
              <a:t> </a:t>
            </a:r>
            <a:r>
              <a:rPr lang="en-US" dirty="0" smtClean="0"/>
              <a:t>folder</a:t>
            </a:r>
          </a:p>
          <a:p>
            <a:pPr marL="342900" indent="-342900">
              <a:buFont typeface="Arial"/>
              <a:buChar char="•"/>
            </a:pPr>
            <a:endParaRPr lang="en-US" dirty="0" smtClean="0"/>
          </a:p>
          <a:p>
            <a:endParaRPr lang="en-US" dirty="0"/>
          </a:p>
        </p:txBody>
      </p:sp>
      <p:pic>
        <p:nvPicPr>
          <p:cNvPr id="5" name="Picture 4" descr="4071508010.ti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3365038"/>
            <a:ext cx="3657600" cy="2950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2912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Quick Tour Of </a:t>
            </a:r>
            <a:r>
              <a:rPr lang="en-US" dirty="0" smtClean="0">
                <a:solidFill>
                  <a:schemeClr val="tx2"/>
                </a:solidFill>
              </a:rPr>
              <a:t>PHP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Section </a:t>
            </a:r>
            <a:r>
              <a:rPr lang="en-US" dirty="0">
                <a:solidFill>
                  <a:schemeClr val="accent1"/>
                </a:solidFill>
              </a:rPr>
              <a:t>3</a:t>
            </a:r>
            <a:r>
              <a:rPr lang="en-US" dirty="0" smtClean="0"/>
              <a:t> of 5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7700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Quick Tour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en-US" dirty="0"/>
              <a:t>PHP, like JavaScript, is a dynamically typed language</a:t>
            </a:r>
            <a:r>
              <a:rPr lang="en-US" dirty="0" smtClean="0"/>
              <a:t>.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it </a:t>
            </a:r>
            <a:r>
              <a:rPr lang="en-US" dirty="0" smtClean="0"/>
              <a:t>uses classes </a:t>
            </a:r>
            <a:r>
              <a:rPr lang="en-US" dirty="0"/>
              <a:t>and functions in a way consistent with other object-oriented languages </a:t>
            </a:r>
            <a:r>
              <a:rPr lang="en-US" dirty="0" smtClean="0"/>
              <a:t>such as </a:t>
            </a:r>
            <a:r>
              <a:rPr lang="en-US" dirty="0"/>
              <a:t>C++, C#, and </a:t>
            </a:r>
            <a:r>
              <a:rPr lang="en-US" dirty="0" smtClean="0"/>
              <a:t>Java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The syntax for loops</a:t>
            </a:r>
            <a:r>
              <a:rPr lang="en-US" dirty="0" smtClean="0"/>
              <a:t>, conditionals</a:t>
            </a:r>
            <a:r>
              <a:rPr lang="en-US" dirty="0"/>
              <a:t>, and assignment is identical to </a:t>
            </a:r>
            <a:r>
              <a:rPr lang="en-US" dirty="0" smtClean="0"/>
              <a:t>JavaScript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Differs when </a:t>
            </a:r>
            <a:r>
              <a:rPr lang="en-US" dirty="0"/>
              <a:t>you </a:t>
            </a:r>
            <a:r>
              <a:rPr lang="en-US" dirty="0" smtClean="0"/>
              <a:t>get to </a:t>
            </a:r>
            <a:r>
              <a:rPr lang="en-US" dirty="0"/>
              <a:t>functions, classes, and in how you define variables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956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PHP Tags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most important fact about PHP is that the programming code can be </a:t>
            </a:r>
            <a:r>
              <a:rPr lang="en-US" dirty="0" smtClean="0"/>
              <a:t>embedded directly </a:t>
            </a:r>
            <a:r>
              <a:rPr lang="en-US" dirty="0"/>
              <a:t>within an HTML file</a:t>
            </a:r>
            <a:r>
              <a:rPr lang="en-US" dirty="0" smtClean="0"/>
              <a:t>.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A PHP </a:t>
            </a:r>
            <a:r>
              <a:rPr lang="en-US" dirty="0"/>
              <a:t>file will usually have the extension </a:t>
            </a:r>
            <a:r>
              <a:rPr lang="en-US" b="1" dirty="0"/>
              <a:t>.</a:t>
            </a:r>
            <a:r>
              <a:rPr lang="en-US" b="1" dirty="0" smtClean="0"/>
              <a:t>php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programming code must be contained within an opening </a:t>
            </a:r>
            <a:r>
              <a:rPr lang="en-US" b="1" dirty="0"/>
              <a:t>&lt;?php </a:t>
            </a:r>
            <a:r>
              <a:rPr lang="en-US" dirty="0"/>
              <a:t>tag and a </a:t>
            </a:r>
            <a:r>
              <a:rPr lang="en-US" dirty="0" smtClean="0"/>
              <a:t>matching closing </a:t>
            </a:r>
            <a:r>
              <a:rPr lang="en-US" b="1" dirty="0"/>
              <a:t>?&gt;</a:t>
            </a:r>
            <a:r>
              <a:rPr lang="en-US" dirty="0"/>
              <a:t> </a:t>
            </a:r>
            <a:r>
              <a:rPr lang="en-US" dirty="0" smtClean="0"/>
              <a:t>tag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any code </a:t>
            </a:r>
            <a:r>
              <a:rPr lang="en-US" dirty="0" smtClean="0"/>
              <a:t>outside the tags is echoed directly out to the client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558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PHP Tags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  <p:pic>
        <p:nvPicPr>
          <p:cNvPr id="6" name="Content Placeholder 5" descr="Screen Shot 2014-02-05 at 2.16.04 PM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9203" b="-9203"/>
          <a:stretch>
            <a:fillRect/>
          </a:stretch>
        </p:blipFill>
        <p:spPr/>
      </p:pic>
      <p:pic>
        <p:nvPicPr>
          <p:cNvPr id="8" name="Picture 7" descr="Screen Shot 2014-02-05 at 2.16.59 PM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743200"/>
            <a:ext cx="4167456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648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What IS </a:t>
            </a:r>
            <a:r>
              <a:rPr lang="en-US" dirty="0" smtClean="0">
                <a:solidFill>
                  <a:schemeClr val="tx2"/>
                </a:solidFill>
              </a:rPr>
              <a:t>Server-Side </a:t>
            </a:r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Section </a:t>
            </a:r>
            <a:r>
              <a:rPr lang="en-US" dirty="0" smtClean="0">
                <a:solidFill>
                  <a:schemeClr val="accent1"/>
                </a:solidFill>
              </a:rPr>
              <a:t>1</a:t>
            </a:r>
            <a:r>
              <a:rPr lang="en-US" dirty="0" smtClean="0"/>
              <a:t> of 5</a:t>
            </a:r>
            <a:endParaRPr 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and PHP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Two approaches</a:t>
            </a:r>
            <a:endParaRPr lang="en-US" dirty="0"/>
          </a:p>
        </p:txBody>
      </p:sp>
      <p:pic>
        <p:nvPicPr>
          <p:cNvPr id="5" name="Content Placeholder 4" descr="4071508011.eps.png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09" r="-853" b="55181"/>
          <a:stretch/>
        </p:blipFill>
        <p:spPr>
          <a:xfrm>
            <a:off x="990600" y="1371600"/>
            <a:ext cx="7086600" cy="4221816"/>
          </a:xfrm>
        </p:spPr>
      </p:pic>
    </p:spTree>
    <p:extLst>
      <p:ext uri="{BB962C8B-B14F-4D97-AF65-F5344CB8AC3E}">
        <p14:creationId xmlns:p14="http://schemas.microsoft.com/office/powerpoint/2010/main" val="3528462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and PHP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Two approaches</a:t>
            </a:r>
            <a:endParaRPr lang="en-US" dirty="0"/>
          </a:p>
        </p:txBody>
      </p:sp>
      <p:pic>
        <p:nvPicPr>
          <p:cNvPr id="6" name="Content Placeholder 5" descr="4071508011.eps.png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927" t="44222" r="-3714"/>
          <a:stretch/>
        </p:blipFill>
        <p:spPr>
          <a:xfrm>
            <a:off x="838200" y="1295399"/>
            <a:ext cx="7162800" cy="5127561"/>
          </a:xfrm>
        </p:spPr>
      </p:pic>
    </p:spTree>
    <p:extLst>
      <p:ext uri="{BB962C8B-B14F-4D97-AF65-F5344CB8AC3E}">
        <p14:creationId xmlns:p14="http://schemas.microsoft.com/office/powerpoint/2010/main" val="1293562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PHP Comments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types of comment styles in PHP are:</a:t>
            </a:r>
          </a:p>
          <a:p>
            <a:pPr marL="342900" indent="-342900">
              <a:buFont typeface="Arial"/>
              <a:buChar char="•"/>
            </a:pPr>
            <a:r>
              <a:rPr lang="en-US" b="1" dirty="0" smtClean="0"/>
              <a:t>Single</a:t>
            </a:r>
            <a:r>
              <a:rPr lang="en-US" b="1" dirty="0"/>
              <a:t>-line comments</a:t>
            </a:r>
            <a:r>
              <a:rPr lang="en-US" dirty="0"/>
              <a:t>. Lines that begin with a # are comment lines and </a:t>
            </a:r>
            <a:r>
              <a:rPr lang="en-US" dirty="0" smtClean="0"/>
              <a:t>will not </a:t>
            </a:r>
            <a:r>
              <a:rPr lang="en-US" dirty="0"/>
              <a:t>be executed</a:t>
            </a:r>
            <a:r>
              <a:rPr lang="en-US" dirty="0" smtClean="0"/>
              <a:t>.</a:t>
            </a:r>
          </a:p>
          <a:p>
            <a:pPr marL="342900" indent="-342900">
              <a:buFont typeface="Arial"/>
              <a:buChar char="•"/>
            </a:pPr>
            <a:r>
              <a:rPr lang="en-US" b="1" dirty="0"/>
              <a:t>Multiline (block) </a:t>
            </a:r>
            <a:r>
              <a:rPr lang="en-US" b="1" dirty="0" smtClean="0"/>
              <a:t>comments</a:t>
            </a:r>
            <a:r>
              <a:rPr lang="en-US" dirty="0" smtClean="0"/>
              <a:t>. These </a:t>
            </a:r>
            <a:r>
              <a:rPr lang="en-US" dirty="0"/>
              <a:t>comments begin </a:t>
            </a:r>
            <a:r>
              <a:rPr lang="en-US" dirty="0" smtClean="0"/>
              <a:t>with a </a:t>
            </a:r>
            <a:r>
              <a:rPr lang="en-US" dirty="0"/>
              <a:t>/* and encompass everything that is encountered until a closing */ tag </a:t>
            </a:r>
            <a:r>
              <a:rPr lang="en-US" dirty="0" smtClean="0"/>
              <a:t>is found.</a:t>
            </a:r>
          </a:p>
          <a:p>
            <a:pPr marL="342900" indent="-342900">
              <a:buFont typeface="Arial"/>
              <a:buChar char="•"/>
            </a:pPr>
            <a:r>
              <a:rPr lang="en-US" b="1" dirty="0"/>
              <a:t>End-of-line comments</a:t>
            </a:r>
            <a:r>
              <a:rPr lang="en-US" dirty="0"/>
              <a:t>. </a:t>
            </a:r>
            <a:r>
              <a:rPr lang="en-US" dirty="0" smtClean="0"/>
              <a:t>Whenever </a:t>
            </a:r>
            <a:r>
              <a:rPr lang="en-US" dirty="0"/>
              <a:t>// is encountered in code</a:t>
            </a:r>
            <a:r>
              <a:rPr lang="en-US" dirty="0" smtClean="0"/>
              <a:t>, everything </a:t>
            </a:r>
            <a:r>
              <a:rPr lang="en-US" dirty="0"/>
              <a:t>up to the end of the line is considered a comment.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3 kinds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3346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PHP Comments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&lt;?php</a:t>
            </a:r>
          </a:p>
          <a:p>
            <a:r>
              <a:rPr lang="en-US" i="1" dirty="0">
                <a:solidFill>
                  <a:srgbClr val="009FDA"/>
                </a:solidFill>
              </a:rPr>
              <a:t># single-line comment</a:t>
            </a:r>
          </a:p>
          <a:p>
            <a:r>
              <a:rPr lang="en-US" i="1" dirty="0">
                <a:solidFill>
                  <a:srgbClr val="009FDA"/>
                </a:solidFill>
              </a:rPr>
              <a:t>/*</a:t>
            </a:r>
          </a:p>
          <a:p>
            <a:r>
              <a:rPr lang="en-US" i="1" dirty="0">
                <a:solidFill>
                  <a:srgbClr val="009FDA"/>
                </a:solidFill>
              </a:rPr>
              <a:t>This is a multiline comment.</a:t>
            </a:r>
          </a:p>
          <a:p>
            <a:r>
              <a:rPr lang="en-US" i="1" dirty="0">
                <a:solidFill>
                  <a:srgbClr val="009FDA"/>
                </a:solidFill>
              </a:rPr>
              <a:t>They are a good way to document functions or complicated blocks of code</a:t>
            </a:r>
          </a:p>
          <a:p>
            <a:r>
              <a:rPr lang="en-US" i="1" dirty="0">
                <a:solidFill>
                  <a:srgbClr val="009FDA"/>
                </a:solidFill>
              </a:rPr>
              <a:t>*/</a:t>
            </a:r>
          </a:p>
          <a:p>
            <a:r>
              <a:rPr lang="en-US" dirty="0"/>
              <a:t>$artist = </a:t>
            </a:r>
            <a:r>
              <a:rPr lang="en-US" dirty="0" err="1"/>
              <a:t>readDatabase</a:t>
            </a:r>
            <a:r>
              <a:rPr lang="en-US" dirty="0"/>
              <a:t>(); </a:t>
            </a:r>
            <a:r>
              <a:rPr lang="en-US" i="1" dirty="0">
                <a:solidFill>
                  <a:srgbClr val="009FDA"/>
                </a:solidFill>
              </a:rPr>
              <a:t>// end-of-line comment</a:t>
            </a:r>
          </a:p>
          <a:p>
            <a:r>
              <a:rPr lang="en-US" dirty="0"/>
              <a:t>?&gt;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3 kinds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3180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Variables in PHP are </a:t>
            </a:r>
            <a:r>
              <a:rPr lang="en-US" b="1" dirty="0"/>
              <a:t>dynamically </a:t>
            </a:r>
            <a:r>
              <a:rPr lang="en-US" b="1" dirty="0" smtClean="0"/>
              <a:t>typed.</a:t>
            </a:r>
          </a:p>
          <a:p>
            <a:r>
              <a:rPr lang="en-US" dirty="0"/>
              <a:t>Variables are </a:t>
            </a:r>
            <a:r>
              <a:rPr lang="en-US" dirty="0" smtClean="0"/>
              <a:t>also </a:t>
            </a:r>
            <a:r>
              <a:rPr lang="en-US" b="1" dirty="0" smtClean="0"/>
              <a:t>loosely </a:t>
            </a:r>
            <a:r>
              <a:rPr lang="en-US" b="1" dirty="0"/>
              <a:t>typed </a:t>
            </a:r>
            <a:r>
              <a:rPr lang="en-US" dirty="0"/>
              <a:t>in that a variable can be assigned different data types over time</a:t>
            </a:r>
            <a:endParaRPr lang="en-US" b="1" dirty="0" smtClean="0"/>
          </a:p>
          <a:p>
            <a:r>
              <a:rPr lang="en-US" dirty="0"/>
              <a:t>To declare a variable you must preface the variable name with the dollar ($</a:t>
            </a:r>
            <a:r>
              <a:rPr lang="en-US" dirty="0" smtClean="0"/>
              <a:t>) symbol.</a:t>
            </a:r>
          </a:p>
          <a:p>
            <a:endParaRPr lang="en-US" dirty="0"/>
          </a:p>
          <a:p>
            <a:r>
              <a:rPr lang="en-US" b="1" dirty="0"/>
              <a:t>$count = 42;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73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Types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914400" y="1828800"/>
          <a:ext cx="6324600" cy="2895599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16624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621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3657">
                <a:tc>
                  <a:txBody>
                    <a:bodyPr/>
                    <a:lstStyle/>
                    <a:p>
                      <a:pPr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CA" sz="1400" dirty="0"/>
                        <a:t>Data Type</a:t>
                      </a:r>
                      <a:endParaRPr lang="en-CA" sz="1400" b="1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CA" sz="1400"/>
                        <a:t>Description</a:t>
                      </a:r>
                      <a:endParaRPr lang="en-CA" sz="1400" b="1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3657">
                <a:tc>
                  <a:txBody>
                    <a:bodyPr/>
                    <a:lstStyle/>
                    <a:p>
                      <a:pPr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CA" sz="1400" dirty="0"/>
                        <a:t>Boolean</a:t>
                      </a:r>
                      <a:endParaRPr lang="en-CA" sz="14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CA" sz="1400" dirty="0"/>
                        <a:t>A logical true or false value</a:t>
                      </a:r>
                      <a:endParaRPr lang="en-CA" sz="14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3657">
                <a:tc>
                  <a:txBody>
                    <a:bodyPr/>
                    <a:lstStyle/>
                    <a:p>
                      <a:pPr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CA" sz="1400"/>
                        <a:t>Integer</a:t>
                      </a:r>
                      <a:endParaRPr lang="en-CA" sz="14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CA" sz="1400" dirty="0"/>
                        <a:t>Whole numbers </a:t>
                      </a:r>
                      <a:endParaRPr lang="en-CA" sz="14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3657">
                <a:tc>
                  <a:txBody>
                    <a:bodyPr/>
                    <a:lstStyle/>
                    <a:p>
                      <a:pPr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CA" sz="1400"/>
                        <a:t>Float</a:t>
                      </a:r>
                      <a:endParaRPr lang="en-CA" sz="14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CA" sz="1400" dirty="0"/>
                        <a:t>Decimal numbers</a:t>
                      </a:r>
                      <a:endParaRPr lang="en-CA" sz="14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3657">
                <a:tc>
                  <a:txBody>
                    <a:bodyPr/>
                    <a:lstStyle/>
                    <a:p>
                      <a:pPr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CA" sz="1400"/>
                        <a:t>String</a:t>
                      </a:r>
                      <a:endParaRPr lang="en-CA" sz="14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CA" sz="1400" dirty="0"/>
                        <a:t>Letters</a:t>
                      </a:r>
                      <a:endParaRPr lang="en-CA" sz="14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3657">
                <a:tc>
                  <a:txBody>
                    <a:bodyPr/>
                    <a:lstStyle/>
                    <a:p>
                      <a:pPr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CA" sz="1400"/>
                        <a:t>Array</a:t>
                      </a:r>
                      <a:endParaRPr lang="en-CA" sz="14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CA" sz="1400" dirty="0"/>
                        <a:t>A collection of data of any type (covered in the next chapter)</a:t>
                      </a:r>
                      <a:endParaRPr lang="en-CA" sz="14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3657">
                <a:tc>
                  <a:txBody>
                    <a:bodyPr/>
                    <a:lstStyle/>
                    <a:p>
                      <a:pPr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CA" sz="1400"/>
                        <a:t>Object</a:t>
                      </a:r>
                      <a:endParaRPr lang="en-CA" sz="14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CA" sz="1400" dirty="0"/>
                        <a:t>Instances of classes</a:t>
                      </a:r>
                      <a:endParaRPr lang="en-CA" sz="14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40489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Constants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b="1" dirty="0"/>
              <a:t>constant </a:t>
            </a:r>
            <a:r>
              <a:rPr lang="en-US" dirty="0"/>
              <a:t>is somewhat similar to a variable, except a constant’s value </a:t>
            </a:r>
            <a:r>
              <a:rPr lang="en-US" dirty="0" smtClean="0"/>
              <a:t>never changes </a:t>
            </a:r>
            <a:r>
              <a:rPr lang="en-US" dirty="0"/>
              <a:t>. . . in other words it stays constant</a:t>
            </a:r>
            <a:r>
              <a:rPr lang="en-US" dirty="0" smtClean="0"/>
              <a:t>.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T</a:t>
            </a:r>
            <a:r>
              <a:rPr lang="en-US" dirty="0" smtClean="0"/>
              <a:t>ypically </a:t>
            </a:r>
            <a:r>
              <a:rPr lang="en-US" dirty="0"/>
              <a:t>defined near the top of a PHP file via the </a:t>
            </a:r>
            <a:r>
              <a:rPr lang="en-US" b="1" dirty="0"/>
              <a:t>define() </a:t>
            </a:r>
            <a:r>
              <a:rPr lang="en-US" dirty="0" smtClean="0"/>
              <a:t>function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once it is defined, it can be </a:t>
            </a:r>
            <a:r>
              <a:rPr lang="en-US" dirty="0" smtClean="0"/>
              <a:t>referenced without </a:t>
            </a:r>
            <a:r>
              <a:rPr lang="en-US" dirty="0"/>
              <a:t>using the $ symbol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82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Constants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  <p:pic>
        <p:nvPicPr>
          <p:cNvPr id="6" name="Content Placeholder 5" descr="Screen Shot 2014-02-05 at 2.24.45 PM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2228" b="-2222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769202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to Output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output </a:t>
            </a:r>
            <a:r>
              <a:rPr lang="en-US" dirty="0" smtClean="0"/>
              <a:t>something that </a:t>
            </a:r>
            <a:r>
              <a:rPr lang="en-US" dirty="0"/>
              <a:t>will be seen by the browser, you can use the echo() function</a:t>
            </a:r>
            <a:r>
              <a:rPr lang="en-US" dirty="0" smtClean="0"/>
              <a:t>.</a:t>
            </a:r>
          </a:p>
          <a:p>
            <a:r>
              <a:rPr lang="en-US" b="1" dirty="0"/>
              <a:t>echo ("hello")</a:t>
            </a:r>
            <a:r>
              <a:rPr lang="en-US" b="1" dirty="0" smtClean="0"/>
              <a:t>; </a:t>
            </a:r>
            <a:r>
              <a:rPr lang="en-US" dirty="0" smtClean="0"/>
              <a:t>//long form</a:t>
            </a:r>
          </a:p>
          <a:p>
            <a:r>
              <a:rPr lang="en-US" b="1" dirty="0"/>
              <a:t>echo "hello"</a:t>
            </a:r>
            <a:r>
              <a:rPr lang="en-US" b="1" dirty="0" smtClean="0"/>
              <a:t>;  </a:t>
            </a:r>
            <a:r>
              <a:rPr lang="en-US" dirty="0" smtClean="0"/>
              <a:t>//shortcut</a:t>
            </a:r>
            <a:endParaRPr lang="en-US" dirty="0"/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Hello World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4280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String Concatenation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Strings can easily be appended together using the concatenate operator, </a:t>
            </a:r>
            <a:r>
              <a:rPr lang="en-US" dirty="0" smtClean="0"/>
              <a:t>which is </a:t>
            </a:r>
            <a:r>
              <a:rPr lang="en-US" dirty="0"/>
              <a:t>the period (.) symbol</a:t>
            </a:r>
            <a:r>
              <a:rPr lang="en-US" dirty="0" smtClean="0"/>
              <a:t>.</a:t>
            </a:r>
          </a:p>
          <a:p>
            <a:r>
              <a:rPr lang="en-US" dirty="0"/>
              <a:t>$username = "World</a:t>
            </a:r>
            <a:r>
              <a:rPr lang="en-US" dirty="0" smtClean="0"/>
              <a:t>"</a:t>
            </a:r>
            <a:r>
              <a:rPr lang="en-US" dirty="0"/>
              <a:t>;</a:t>
            </a:r>
          </a:p>
          <a:p>
            <a:r>
              <a:rPr lang="en-US" b="1" dirty="0"/>
              <a:t>echo "Hello". $username</a:t>
            </a:r>
            <a:r>
              <a:rPr lang="en-US" b="1" dirty="0" smtClean="0"/>
              <a:t>;</a:t>
            </a:r>
          </a:p>
          <a:p>
            <a:endParaRPr lang="en-US" dirty="0"/>
          </a:p>
          <a:p>
            <a:r>
              <a:rPr lang="en-US" dirty="0" smtClean="0"/>
              <a:t>Will Output </a:t>
            </a:r>
            <a:r>
              <a:rPr lang="en-US" b="1" dirty="0" smtClean="0"/>
              <a:t>Hello World</a:t>
            </a:r>
            <a:endParaRPr lang="en-US" b="1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Easy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575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What is Server-Side Development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basic </a:t>
            </a:r>
            <a:r>
              <a:rPr lang="en-US" dirty="0" smtClean="0"/>
              <a:t>hosting of </a:t>
            </a:r>
            <a:r>
              <a:rPr lang="en-US" dirty="0"/>
              <a:t>your files is achieved through a web </a:t>
            </a:r>
            <a:r>
              <a:rPr lang="en-US" dirty="0" smtClean="0"/>
              <a:t>server.</a:t>
            </a:r>
          </a:p>
          <a:p>
            <a:r>
              <a:rPr lang="en-US" dirty="0"/>
              <a:t>Server-side development is much more than web hosting: it involves the </a:t>
            </a:r>
            <a:r>
              <a:rPr lang="en-US" dirty="0" smtClean="0"/>
              <a:t>use of </a:t>
            </a:r>
            <a:r>
              <a:rPr lang="en-US" dirty="0"/>
              <a:t>a programming technology like PHP or ASP.NET to create scripts that </a:t>
            </a:r>
            <a:r>
              <a:rPr lang="en-US" dirty="0" smtClean="0"/>
              <a:t>dynamically generate content</a:t>
            </a:r>
          </a:p>
          <a:p>
            <a:r>
              <a:rPr lang="en-US" dirty="0" smtClean="0"/>
              <a:t>Consider distinction between client side and server side…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202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String Concatenation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/>
              <a:t>$</a:t>
            </a:r>
            <a:r>
              <a:rPr lang="en-US" dirty="0" err="1"/>
              <a:t>firstName</a:t>
            </a:r>
            <a:r>
              <a:rPr lang="en-US" dirty="0"/>
              <a:t> = "Pablo";</a:t>
            </a:r>
          </a:p>
          <a:p>
            <a:r>
              <a:rPr lang="en-US" dirty="0"/>
              <a:t>$</a:t>
            </a:r>
            <a:r>
              <a:rPr lang="en-US" dirty="0" err="1"/>
              <a:t>lastName</a:t>
            </a:r>
            <a:r>
              <a:rPr lang="en-US" dirty="0"/>
              <a:t> = "Picasso";</a:t>
            </a:r>
          </a:p>
          <a:p>
            <a:r>
              <a:rPr lang="en-US" i="1" dirty="0"/>
              <a:t>/*</a:t>
            </a:r>
          </a:p>
          <a:p>
            <a:r>
              <a:rPr lang="en-US" i="1" dirty="0"/>
              <a:t>Example one:</a:t>
            </a:r>
          </a:p>
          <a:p>
            <a:r>
              <a:rPr lang="en-US" i="1" dirty="0" smtClean="0"/>
              <a:t>The first four lines </a:t>
            </a:r>
            <a:r>
              <a:rPr lang="en-US" i="1" dirty="0"/>
              <a:t>are equivalent. Notice that you can reference </a:t>
            </a:r>
            <a:r>
              <a:rPr lang="en-US" i="1" dirty="0" smtClean="0"/>
              <a:t>PHP variables </a:t>
            </a:r>
            <a:r>
              <a:rPr lang="en-US" i="1" dirty="0"/>
              <a:t>within a string literal defined with double </a:t>
            </a:r>
            <a:r>
              <a:rPr lang="en-US" i="1" dirty="0" smtClean="0"/>
              <a:t>quotes. </a:t>
            </a:r>
          </a:p>
          <a:p>
            <a:r>
              <a:rPr lang="en-US" i="1" dirty="0" smtClean="0"/>
              <a:t>The </a:t>
            </a:r>
            <a:r>
              <a:rPr lang="en-US" i="1" dirty="0"/>
              <a:t>resulting output for </a:t>
            </a:r>
            <a:r>
              <a:rPr lang="en-US" i="1" dirty="0" smtClean="0"/>
              <a:t>the first four lines </a:t>
            </a:r>
            <a:r>
              <a:rPr lang="en-US" i="1" dirty="0"/>
              <a:t>is</a:t>
            </a:r>
            <a:r>
              <a:rPr lang="en-US" i="1" dirty="0" smtClean="0"/>
              <a:t>: &lt;</a:t>
            </a:r>
            <a:r>
              <a:rPr lang="en-US" i="1" dirty="0" err="1"/>
              <a:t>em</a:t>
            </a:r>
            <a:r>
              <a:rPr lang="en-US" i="1" dirty="0"/>
              <a:t>&gt;Pablo Picasso&lt;/</a:t>
            </a:r>
            <a:r>
              <a:rPr lang="en-US" i="1" dirty="0" err="1"/>
              <a:t>em</a:t>
            </a:r>
            <a:r>
              <a:rPr lang="en-US" i="1" dirty="0" smtClean="0"/>
              <a:t>&gt; </a:t>
            </a:r>
            <a:br>
              <a:rPr lang="en-US" i="1" dirty="0" smtClean="0"/>
            </a:br>
            <a:r>
              <a:rPr lang="en-US" i="1" dirty="0" smtClean="0"/>
              <a:t>The last one displays</a:t>
            </a:r>
            <a:r>
              <a:rPr lang="en-US" i="1" dirty="0"/>
              <a:t>: &lt;</a:t>
            </a:r>
            <a:r>
              <a:rPr lang="en-US" i="1" dirty="0" err="1"/>
              <a:t>em</a:t>
            </a:r>
            <a:r>
              <a:rPr lang="en-US" i="1" dirty="0"/>
              <a:t>&gt; $</a:t>
            </a:r>
            <a:r>
              <a:rPr lang="en-US" i="1" dirty="0" err="1"/>
              <a:t>firstName</a:t>
            </a:r>
            <a:r>
              <a:rPr lang="en-US" i="1" dirty="0"/>
              <a:t> $</a:t>
            </a:r>
            <a:r>
              <a:rPr lang="en-US" i="1" dirty="0" err="1"/>
              <a:t>lastName</a:t>
            </a:r>
            <a:r>
              <a:rPr lang="en-US" i="1" dirty="0"/>
              <a:t> &lt;/</a:t>
            </a:r>
            <a:r>
              <a:rPr lang="en-US" i="1" dirty="0" err="1"/>
              <a:t>em</a:t>
            </a:r>
            <a:r>
              <a:rPr lang="en-US" i="1" dirty="0"/>
              <a:t>&gt;</a:t>
            </a:r>
          </a:p>
          <a:p>
            <a:r>
              <a:rPr lang="en-US" i="1" dirty="0"/>
              <a:t>*/</a:t>
            </a:r>
          </a:p>
          <a:p>
            <a:r>
              <a:rPr lang="en-US" b="1" dirty="0"/>
              <a:t>echo "&lt;</a:t>
            </a:r>
            <a:r>
              <a:rPr lang="en-US" b="1" dirty="0" err="1"/>
              <a:t>em</a:t>
            </a:r>
            <a:r>
              <a:rPr lang="en-US" b="1" dirty="0"/>
              <a:t>&gt;" . $</a:t>
            </a:r>
            <a:r>
              <a:rPr lang="en-US" b="1" dirty="0" err="1"/>
              <a:t>firstName</a:t>
            </a:r>
            <a:r>
              <a:rPr lang="en-US" b="1" dirty="0"/>
              <a:t> . " ". $</a:t>
            </a:r>
            <a:r>
              <a:rPr lang="en-US" b="1" dirty="0" err="1" smtClean="0"/>
              <a:t>lastName</a:t>
            </a:r>
            <a:r>
              <a:rPr lang="en-US" b="1" dirty="0" smtClean="0"/>
              <a:t> . </a:t>
            </a:r>
            <a:r>
              <a:rPr lang="en-US" b="1" dirty="0"/>
              <a:t>"&lt;/</a:t>
            </a:r>
            <a:r>
              <a:rPr lang="en-US" b="1" dirty="0" err="1"/>
              <a:t>em</a:t>
            </a:r>
            <a:r>
              <a:rPr lang="en-US" b="1" dirty="0" smtClean="0"/>
              <a:t>&gt;";</a:t>
            </a:r>
          </a:p>
          <a:p>
            <a:r>
              <a:rPr lang="en-US" b="1" dirty="0" smtClean="0"/>
              <a:t>echo </a:t>
            </a:r>
            <a:r>
              <a:rPr lang="en-US" b="1" dirty="0"/>
              <a:t>'</a:t>
            </a:r>
            <a:r>
              <a:rPr lang="en-US" b="1" dirty="0" smtClean="0"/>
              <a:t>&lt;</a:t>
            </a:r>
            <a:r>
              <a:rPr lang="en-US" b="1" dirty="0" err="1" smtClean="0"/>
              <a:t>em</a:t>
            </a:r>
            <a:r>
              <a:rPr lang="en-US" b="1" dirty="0" smtClean="0"/>
              <a:t>&gt;</a:t>
            </a:r>
            <a:r>
              <a:rPr lang="en-US" b="1" dirty="0"/>
              <a:t>'</a:t>
            </a:r>
            <a:r>
              <a:rPr lang="en-US" b="1" dirty="0" smtClean="0"/>
              <a:t> . $</a:t>
            </a:r>
            <a:r>
              <a:rPr lang="en-US" b="1" dirty="0" err="1" smtClean="0"/>
              <a:t>firstName</a:t>
            </a:r>
            <a:r>
              <a:rPr lang="en-US" b="1" dirty="0" smtClean="0"/>
              <a:t> . </a:t>
            </a:r>
            <a:r>
              <a:rPr lang="en-US" b="1" dirty="0"/>
              <a:t>'</a:t>
            </a:r>
            <a:r>
              <a:rPr lang="en-US" b="1" dirty="0" smtClean="0"/>
              <a:t> </a:t>
            </a:r>
            <a:r>
              <a:rPr lang="en-US" b="1" dirty="0"/>
              <a:t>'</a:t>
            </a:r>
            <a:r>
              <a:rPr lang="en-US" b="1" dirty="0" smtClean="0"/>
              <a:t>. $</a:t>
            </a:r>
            <a:r>
              <a:rPr lang="en-US" b="1" dirty="0" err="1" smtClean="0"/>
              <a:t>lastName</a:t>
            </a:r>
            <a:r>
              <a:rPr lang="en-US" b="1" dirty="0" smtClean="0"/>
              <a:t>. </a:t>
            </a:r>
            <a:r>
              <a:rPr lang="en-US" b="1" dirty="0"/>
              <a:t>'</a:t>
            </a:r>
            <a:r>
              <a:rPr lang="en-US" b="1" dirty="0" smtClean="0"/>
              <a:t>&lt;/</a:t>
            </a:r>
            <a:r>
              <a:rPr lang="en-US" b="1" dirty="0" err="1" smtClean="0"/>
              <a:t>em</a:t>
            </a:r>
            <a:r>
              <a:rPr lang="en-US" b="1" dirty="0" smtClean="0"/>
              <a:t>&gt;';</a:t>
            </a:r>
          </a:p>
          <a:p>
            <a:r>
              <a:rPr lang="en-US" b="1" dirty="0"/>
              <a:t>echo '&lt;</a:t>
            </a:r>
            <a:r>
              <a:rPr lang="en-US" b="1" dirty="0" err="1"/>
              <a:t>em</a:t>
            </a:r>
            <a:r>
              <a:rPr lang="en-US" b="1" dirty="0"/>
              <a:t>&gt;' . $</a:t>
            </a:r>
            <a:r>
              <a:rPr lang="en-US" b="1" dirty="0" err="1"/>
              <a:t>firstName</a:t>
            </a:r>
            <a:r>
              <a:rPr lang="en-US" b="1" dirty="0"/>
              <a:t> . ' '. $</a:t>
            </a:r>
            <a:r>
              <a:rPr lang="en-US" b="1" dirty="0" err="1"/>
              <a:t>lastName</a:t>
            </a:r>
            <a:r>
              <a:rPr lang="en-US" b="1" dirty="0"/>
              <a:t>. "</a:t>
            </a:r>
            <a:r>
              <a:rPr lang="en-US" b="1" dirty="0" smtClean="0"/>
              <a:t>&lt;/</a:t>
            </a:r>
            <a:r>
              <a:rPr lang="en-US" b="1" dirty="0" err="1"/>
              <a:t>em</a:t>
            </a:r>
            <a:r>
              <a:rPr lang="en-US" b="1" dirty="0" smtClean="0"/>
              <a:t>&gt;</a:t>
            </a:r>
            <a:r>
              <a:rPr lang="en-US" b="1" dirty="0"/>
              <a:t>"</a:t>
            </a:r>
            <a:r>
              <a:rPr lang="en-US" b="1" dirty="0" smtClean="0"/>
              <a:t>;</a:t>
            </a:r>
          </a:p>
          <a:p>
            <a:r>
              <a:rPr lang="en-US" b="1" dirty="0" smtClean="0"/>
              <a:t>echo </a:t>
            </a:r>
            <a:r>
              <a:rPr lang="en-US" b="1" dirty="0"/>
              <a:t>"&lt;</a:t>
            </a:r>
            <a:r>
              <a:rPr lang="en-US" b="1" dirty="0" err="1"/>
              <a:t>em</a:t>
            </a:r>
            <a:r>
              <a:rPr lang="en-US" b="1" dirty="0"/>
              <a:t>&gt; $</a:t>
            </a:r>
            <a:r>
              <a:rPr lang="en-US" b="1" dirty="0" err="1"/>
              <a:t>firstName</a:t>
            </a:r>
            <a:r>
              <a:rPr lang="en-US" b="1" dirty="0"/>
              <a:t> $</a:t>
            </a:r>
            <a:r>
              <a:rPr lang="en-US" b="1" dirty="0" err="1"/>
              <a:t>lastName</a:t>
            </a:r>
            <a:r>
              <a:rPr lang="en-US" b="1" dirty="0"/>
              <a:t> &lt;/</a:t>
            </a:r>
            <a:r>
              <a:rPr lang="en-US" b="1" dirty="0" err="1"/>
              <a:t>em</a:t>
            </a:r>
            <a:r>
              <a:rPr lang="en-US" b="1" dirty="0" smtClean="0"/>
              <a:t>&gt;";</a:t>
            </a:r>
          </a:p>
          <a:p>
            <a:r>
              <a:rPr lang="en-US" b="1" dirty="0"/>
              <a:t>echo </a:t>
            </a:r>
            <a:r>
              <a:rPr lang="en-US" b="1" dirty="0" smtClean="0"/>
              <a:t>'&lt;</a:t>
            </a:r>
            <a:r>
              <a:rPr lang="en-US" b="1" dirty="0" err="1"/>
              <a:t>em</a:t>
            </a:r>
            <a:r>
              <a:rPr lang="en-US" b="1" dirty="0"/>
              <a:t>&gt; $</a:t>
            </a:r>
            <a:r>
              <a:rPr lang="en-US" b="1" dirty="0" err="1"/>
              <a:t>firstName</a:t>
            </a:r>
            <a:r>
              <a:rPr lang="en-US" b="1" dirty="0"/>
              <a:t> $</a:t>
            </a:r>
            <a:r>
              <a:rPr lang="en-US" b="1" dirty="0" err="1"/>
              <a:t>lastName</a:t>
            </a:r>
            <a:r>
              <a:rPr lang="en-US" b="1" dirty="0"/>
              <a:t> &lt;/</a:t>
            </a:r>
            <a:r>
              <a:rPr lang="en-US" b="1" dirty="0" err="1"/>
              <a:t>em</a:t>
            </a:r>
            <a:r>
              <a:rPr lang="en-US" b="1" dirty="0" smtClean="0"/>
              <a:t>&gt;';  </a:t>
            </a:r>
            <a:r>
              <a:rPr lang="en-US" b="1" dirty="0" smtClean="0">
                <a:solidFill>
                  <a:srgbClr val="FF0000"/>
                </a:solidFill>
              </a:rPr>
              <a:t>Won’t Work!!</a:t>
            </a:r>
            <a:endParaRPr lang="en-US" b="1" dirty="0">
              <a:solidFill>
                <a:srgbClr val="FF0000"/>
              </a:solidFill>
            </a:endParaRPr>
          </a:p>
          <a:p>
            <a:endParaRPr lang="en-US" b="1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Example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1249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String Concatenation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i="1" dirty="0"/>
              <a:t>/*</a:t>
            </a:r>
          </a:p>
          <a:p>
            <a:r>
              <a:rPr lang="en-US" i="1" dirty="0"/>
              <a:t>Example two:</a:t>
            </a:r>
          </a:p>
          <a:p>
            <a:r>
              <a:rPr lang="en-US" i="1" dirty="0"/>
              <a:t>These two lines are also equivalent. Notice that you can </a:t>
            </a:r>
            <a:r>
              <a:rPr lang="en-US" i="1" dirty="0" smtClean="0"/>
              <a:t>use either </a:t>
            </a:r>
            <a:r>
              <a:rPr lang="en-US" i="1" dirty="0"/>
              <a:t>the single quote symbol or double quote symbol for </a:t>
            </a:r>
            <a:r>
              <a:rPr lang="en-US" i="1" dirty="0" smtClean="0"/>
              <a:t>string literals</a:t>
            </a:r>
            <a:r>
              <a:rPr lang="en-US" i="1" dirty="0"/>
              <a:t>.</a:t>
            </a:r>
          </a:p>
          <a:p>
            <a:r>
              <a:rPr lang="en-US" i="1" dirty="0"/>
              <a:t>*/</a:t>
            </a:r>
          </a:p>
          <a:p>
            <a:r>
              <a:rPr lang="es-ES_tradnl" dirty="0"/>
              <a:t>echo "&lt;h1&gt;";</a:t>
            </a:r>
          </a:p>
          <a:p>
            <a:r>
              <a:rPr lang="es-ES_tradnl" dirty="0"/>
              <a:t>echo '&lt;h1&gt;';</a:t>
            </a:r>
            <a:endParaRPr lang="en-US" b="1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Example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510394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String Concatenation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i="1" dirty="0"/>
              <a:t>/*</a:t>
            </a:r>
          </a:p>
          <a:p>
            <a:r>
              <a:rPr lang="en-US" i="1" dirty="0"/>
              <a:t>Example three:</a:t>
            </a:r>
          </a:p>
          <a:p>
            <a:r>
              <a:rPr lang="en-US" i="1" dirty="0"/>
              <a:t>These two lines are also equivalent. In the second example, </a:t>
            </a:r>
            <a:r>
              <a:rPr lang="en-US" i="1" dirty="0" smtClean="0"/>
              <a:t>the escape </a:t>
            </a:r>
            <a:r>
              <a:rPr lang="en-US" i="1" dirty="0"/>
              <a:t>character (the backslash) is used to embed a double </a:t>
            </a:r>
            <a:r>
              <a:rPr lang="en-US" i="1" dirty="0" smtClean="0"/>
              <a:t>quote within </a:t>
            </a:r>
            <a:r>
              <a:rPr lang="en-US" i="1" dirty="0"/>
              <a:t>a string literal defined within double quotes.</a:t>
            </a:r>
          </a:p>
          <a:p>
            <a:r>
              <a:rPr lang="en-US" i="1" dirty="0"/>
              <a:t>*/</a:t>
            </a:r>
          </a:p>
          <a:p>
            <a:r>
              <a:rPr lang="es-ES_tradnl" dirty="0"/>
              <a:t>echo '&lt;</a:t>
            </a:r>
            <a:r>
              <a:rPr lang="es-ES_tradnl" dirty="0" err="1"/>
              <a:t>img</a:t>
            </a:r>
            <a:r>
              <a:rPr lang="es-ES_tradnl" dirty="0"/>
              <a:t> </a:t>
            </a:r>
            <a:r>
              <a:rPr lang="es-ES_tradnl" dirty="0" err="1"/>
              <a:t>src</a:t>
            </a:r>
            <a:r>
              <a:rPr lang="es-ES_tradnl" dirty="0"/>
              <a:t>="23.jpg" &gt;';</a:t>
            </a:r>
          </a:p>
          <a:p>
            <a:r>
              <a:rPr lang="es-ES_tradnl" dirty="0"/>
              <a:t>echo "&lt;</a:t>
            </a:r>
            <a:r>
              <a:rPr lang="es-ES_tradnl" dirty="0" err="1"/>
              <a:t>img</a:t>
            </a:r>
            <a:r>
              <a:rPr lang="es-ES_tradnl" dirty="0"/>
              <a:t> </a:t>
            </a:r>
            <a:r>
              <a:rPr lang="es-ES_tradnl" dirty="0" err="1"/>
              <a:t>src</a:t>
            </a:r>
            <a:r>
              <a:rPr lang="es-ES_tradnl" dirty="0"/>
              <a:t>=\"23.jpg\" &gt;";</a:t>
            </a:r>
            <a:endParaRPr lang="en-US" b="1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Example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856055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</p:nvPr>
        </p:nvGraphicFramePr>
        <p:xfrm>
          <a:off x="838200" y="2667000"/>
          <a:ext cx="6858000" cy="2286006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18027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552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1">
                <a:tc>
                  <a:txBody>
                    <a:bodyPr/>
                    <a:lstStyle/>
                    <a:p>
                      <a:pPr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CA" sz="1600"/>
                        <a:t>Sequence</a:t>
                      </a:r>
                      <a:endParaRPr lang="en-CA" sz="1600" b="1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CA" sz="1600"/>
                        <a:t>Description</a:t>
                      </a:r>
                      <a:endParaRPr lang="en-CA" sz="1600" b="1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1">
                <a:tc>
                  <a:txBody>
                    <a:bodyPr/>
                    <a:lstStyle/>
                    <a:p>
                      <a:pPr>
                        <a:lnSpc>
                          <a:spcPts val="1500"/>
                        </a:lnSpc>
                        <a:spcBef>
                          <a:spcPts val="700"/>
                        </a:spcBef>
                        <a:spcAft>
                          <a:spcPts val="0"/>
                        </a:spcAft>
                        <a:tabLst>
                          <a:tab pos="342900" algn="l"/>
                          <a:tab pos="685800" algn="l"/>
                          <a:tab pos="1028700" algn="l"/>
                          <a:tab pos="1371600" algn="l"/>
                          <a:tab pos="1714500" algn="l"/>
                        </a:tabLst>
                      </a:pPr>
                      <a:r>
                        <a:rPr lang="en-CA" sz="1200"/>
                        <a:t>\n</a:t>
                      </a:r>
                      <a:endParaRPr lang="en-CA" sz="1200">
                        <a:latin typeface="Consolas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CA" sz="1600"/>
                        <a:t>Line feed</a:t>
                      </a:r>
                      <a:endParaRPr lang="en-CA" sz="16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1">
                <a:tc>
                  <a:txBody>
                    <a:bodyPr/>
                    <a:lstStyle/>
                    <a:p>
                      <a:pPr>
                        <a:lnSpc>
                          <a:spcPts val="1500"/>
                        </a:lnSpc>
                        <a:spcBef>
                          <a:spcPts val="700"/>
                        </a:spcBef>
                        <a:spcAft>
                          <a:spcPts val="0"/>
                        </a:spcAft>
                        <a:tabLst>
                          <a:tab pos="342900" algn="l"/>
                          <a:tab pos="685800" algn="l"/>
                          <a:tab pos="1028700" algn="l"/>
                          <a:tab pos="1371600" algn="l"/>
                          <a:tab pos="1714500" algn="l"/>
                        </a:tabLst>
                      </a:pPr>
                      <a:r>
                        <a:rPr lang="en-CA" sz="1200"/>
                        <a:t>\t</a:t>
                      </a:r>
                      <a:endParaRPr lang="en-CA" sz="1200">
                        <a:latin typeface="Consolas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CA" sz="1600"/>
                        <a:t>Horizontal tab</a:t>
                      </a:r>
                      <a:endParaRPr lang="en-CA" sz="16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1">
                <a:tc>
                  <a:txBody>
                    <a:bodyPr/>
                    <a:lstStyle/>
                    <a:p>
                      <a:pPr>
                        <a:lnSpc>
                          <a:spcPts val="1500"/>
                        </a:lnSpc>
                        <a:spcBef>
                          <a:spcPts val="700"/>
                        </a:spcBef>
                        <a:spcAft>
                          <a:spcPts val="0"/>
                        </a:spcAft>
                        <a:tabLst>
                          <a:tab pos="342900" algn="l"/>
                          <a:tab pos="685800" algn="l"/>
                          <a:tab pos="1028700" algn="l"/>
                          <a:tab pos="1371600" algn="l"/>
                          <a:tab pos="1714500" algn="l"/>
                        </a:tabLst>
                      </a:pPr>
                      <a:r>
                        <a:rPr lang="en-CA" sz="1200"/>
                        <a:t>\\</a:t>
                      </a:r>
                      <a:endParaRPr lang="en-CA" sz="1200">
                        <a:latin typeface="Consolas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CA" sz="1600" dirty="0"/>
                        <a:t>Backslash</a:t>
                      </a:r>
                      <a:endParaRPr lang="en-CA" sz="16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1">
                <a:tc>
                  <a:txBody>
                    <a:bodyPr/>
                    <a:lstStyle/>
                    <a:p>
                      <a:pPr>
                        <a:lnSpc>
                          <a:spcPts val="1500"/>
                        </a:lnSpc>
                        <a:spcBef>
                          <a:spcPts val="700"/>
                        </a:spcBef>
                        <a:spcAft>
                          <a:spcPts val="0"/>
                        </a:spcAft>
                        <a:tabLst>
                          <a:tab pos="342900" algn="l"/>
                          <a:tab pos="685800" algn="l"/>
                          <a:tab pos="1028700" algn="l"/>
                          <a:tab pos="1371600" algn="l"/>
                          <a:tab pos="1714500" algn="l"/>
                        </a:tabLst>
                      </a:pPr>
                      <a:r>
                        <a:rPr lang="en-CA" sz="1200"/>
                        <a:t>\$</a:t>
                      </a:r>
                      <a:endParaRPr lang="en-CA" sz="1200">
                        <a:latin typeface="Consolas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CA" sz="1600"/>
                        <a:t>Dollar sign</a:t>
                      </a:r>
                      <a:endParaRPr lang="en-CA" sz="16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1">
                <a:tc>
                  <a:txBody>
                    <a:bodyPr/>
                    <a:lstStyle/>
                    <a:p>
                      <a:pPr>
                        <a:lnSpc>
                          <a:spcPts val="1500"/>
                        </a:lnSpc>
                        <a:spcBef>
                          <a:spcPts val="700"/>
                        </a:spcBef>
                        <a:spcAft>
                          <a:spcPts val="0"/>
                        </a:spcAft>
                        <a:tabLst>
                          <a:tab pos="342900" algn="l"/>
                          <a:tab pos="685800" algn="l"/>
                          <a:tab pos="1028700" algn="l"/>
                          <a:tab pos="1371600" algn="l"/>
                          <a:tab pos="1714500" algn="l"/>
                        </a:tabLst>
                      </a:pPr>
                      <a:r>
                        <a:rPr lang="en-CA" sz="1200"/>
                        <a:t>\"</a:t>
                      </a:r>
                      <a:endParaRPr lang="en-CA" sz="1200">
                        <a:latin typeface="Consolas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CA" sz="1600" dirty="0"/>
                        <a:t>Double quote</a:t>
                      </a:r>
                      <a:endParaRPr lang="en-CA" sz="16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CA" dirty="0" smtClean="0"/>
              <a:t>String escape Sequences</a:t>
            </a:r>
            <a:endParaRPr lang="en-CA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Complicated Concatenation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646237"/>
            <a:ext cx="88392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echo </a:t>
            </a:r>
            <a:r>
              <a:rPr lang="en-US" dirty="0">
                <a:solidFill>
                  <a:srgbClr val="FF0000"/>
                </a:solidFill>
              </a:rPr>
              <a:t>"</a:t>
            </a:r>
            <a:r>
              <a:rPr lang="en-US" dirty="0"/>
              <a:t>&lt;</a:t>
            </a:r>
            <a:r>
              <a:rPr lang="en-US" dirty="0" err="1"/>
              <a:t>img</a:t>
            </a:r>
            <a:r>
              <a:rPr lang="en-US" dirty="0"/>
              <a:t> </a:t>
            </a:r>
            <a:r>
              <a:rPr lang="en-US" dirty="0" err="1"/>
              <a:t>src</a:t>
            </a:r>
            <a:r>
              <a:rPr lang="en-US" dirty="0"/>
              <a:t>='23.jpg' alt='</a:t>
            </a:r>
            <a:r>
              <a:rPr lang="en-US" dirty="0">
                <a:solidFill>
                  <a:srgbClr val="FF0000"/>
                </a:solidFill>
              </a:rPr>
              <a:t>"</a:t>
            </a:r>
            <a:r>
              <a:rPr lang="en-US" dirty="0"/>
              <a:t>. $</a:t>
            </a:r>
            <a:r>
              <a:rPr lang="en-US" dirty="0" err="1"/>
              <a:t>firstName</a:t>
            </a:r>
            <a:r>
              <a:rPr lang="en-US" dirty="0"/>
              <a:t> . </a:t>
            </a:r>
            <a:r>
              <a:rPr lang="en-US" dirty="0">
                <a:solidFill>
                  <a:srgbClr val="FF0000"/>
                </a:solidFill>
              </a:rPr>
              <a:t>" "</a:t>
            </a:r>
            <a:r>
              <a:rPr lang="en-US" dirty="0"/>
              <a:t>. $</a:t>
            </a:r>
            <a:r>
              <a:rPr lang="en-US" dirty="0" err="1"/>
              <a:t>lastName</a:t>
            </a:r>
            <a:r>
              <a:rPr lang="en-US" dirty="0"/>
              <a:t> . </a:t>
            </a:r>
            <a:r>
              <a:rPr lang="en-US" dirty="0">
                <a:solidFill>
                  <a:srgbClr val="FF0000"/>
                </a:solidFill>
              </a:rPr>
              <a:t>"</a:t>
            </a:r>
            <a:r>
              <a:rPr lang="en-US" dirty="0"/>
              <a:t>' &gt;</a:t>
            </a:r>
            <a:r>
              <a:rPr lang="en-US" dirty="0">
                <a:solidFill>
                  <a:srgbClr val="FF0000"/>
                </a:solidFill>
              </a:rPr>
              <a:t>"</a:t>
            </a:r>
            <a:r>
              <a:rPr lang="en-US" dirty="0"/>
              <a:t>;</a:t>
            </a:r>
          </a:p>
          <a:p>
            <a:r>
              <a:rPr lang="en-US" dirty="0"/>
              <a:t>echo </a:t>
            </a:r>
            <a:r>
              <a:rPr lang="en-US" dirty="0">
                <a:solidFill>
                  <a:srgbClr val="FF0000"/>
                </a:solidFill>
              </a:rPr>
              <a:t>"</a:t>
            </a:r>
            <a:r>
              <a:rPr lang="en-US" dirty="0"/>
              <a:t>&lt;</a:t>
            </a:r>
            <a:r>
              <a:rPr lang="en-US" dirty="0" err="1"/>
              <a:t>img</a:t>
            </a:r>
            <a:r>
              <a:rPr lang="en-US" dirty="0"/>
              <a:t> </a:t>
            </a:r>
            <a:r>
              <a:rPr lang="en-US" dirty="0" err="1"/>
              <a:t>src</a:t>
            </a:r>
            <a:r>
              <a:rPr lang="en-US" dirty="0"/>
              <a:t>='$</a:t>
            </a:r>
            <a:r>
              <a:rPr lang="en-US" dirty="0" err="1"/>
              <a:t>id.jpg</a:t>
            </a:r>
            <a:r>
              <a:rPr lang="en-US" dirty="0"/>
              <a:t>' alt='$</a:t>
            </a:r>
            <a:r>
              <a:rPr lang="en-US" dirty="0" err="1"/>
              <a:t>firstName</a:t>
            </a:r>
            <a:r>
              <a:rPr lang="en-US" dirty="0"/>
              <a:t> $</a:t>
            </a:r>
            <a:r>
              <a:rPr lang="en-US" dirty="0" err="1"/>
              <a:t>lastName</a:t>
            </a:r>
            <a:r>
              <a:rPr lang="en-US" dirty="0"/>
              <a:t>' &gt;</a:t>
            </a:r>
            <a:r>
              <a:rPr lang="en-US" dirty="0">
                <a:solidFill>
                  <a:srgbClr val="FF0000"/>
                </a:solidFill>
              </a:rPr>
              <a:t>"</a:t>
            </a:r>
            <a:r>
              <a:rPr lang="en-US" dirty="0"/>
              <a:t>;</a:t>
            </a:r>
          </a:p>
          <a:p>
            <a:r>
              <a:rPr lang="en-US" dirty="0"/>
              <a:t>echo </a:t>
            </a:r>
            <a:r>
              <a:rPr lang="en-US" dirty="0">
                <a:solidFill>
                  <a:srgbClr val="FF0000"/>
                </a:solidFill>
              </a:rPr>
              <a:t>"</a:t>
            </a:r>
            <a:r>
              <a:rPr lang="en-US" dirty="0"/>
              <a:t>&lt;</a:t>
            </a:r>
            <a:r>
              <a:rPr lang="en-US" dirty="0" err="1"/>
              <a:t>img</a:t>
            </a:r>
            <a:r>
              <a:rPr lang="en-US" dirty="0"/>
              <a:t> </a:t>
            </a:r>
            <a:r>
              <a:rPr lang="en-US" dirty="0" err="1"/>
              <a:t>src</a:t>
            </a:r>
            <a:r>
              <a:rPr lang="en-US" dirty="0"/>
              <a:t>=\"$</a:t>
            </a:r>
            <a:r>
              <a:rPr lang="en-US" dirty="0" err="1"/>
              <a:t>id.jpg</a:t>
            </a:r>
            <a:r>
              <a:rPr lang="en-US" dirty="0"/>
              <a:t>\" alt=\"$</a:t>
            </a:r>
            <a:r>
              <a:rPr lang="en-US" dirty="0" err="1"/>
              <a:t>firstName</a:t>
            </a:r>
            <a:r>
              <a:rPr lang="en-US" dirty="0"/>
              <a:t> $</a:t>
            </a:r>
            <a:r>
              <a:rPr lang="en-US" dirty="0" err="1"/>
              <a:t>lastName</a:t>
            </a:r>
            <a:r>
              <a:rPr lang="en-US" dirty="0"/>
              <a:t>\" &gt;</a:t>
            </a:r>
            <a:r>
              <a:rPr lang="en-US" dirty="0">
                <a:solidFill>
                  <a:srgbClr val="FF0000"/>
                </a:solidFill>
              </a:rPr>
              <a:t>"</a:t>
            </a:r>
            <a:r>
              <a:rPr lang="en-US" dirty="0"/>
              <a:t>;</a:t>
            </a:r>
          </a:p>
          <a:p>
            <a:r>
              <a:rPr lang="en-US" dirty="0"/>
              <a:t>echo </a:t>
            </a:r>
            <a:r>
              <a:rPr lang="en-US" dirty="0">
                <a:solidFill>
                  <a:srgbClr val="FF0000"/>
                </a:solidFill>
              </a:rPr>
              <a:t>'</a:t>
            </a:r>
            <a:r>
              <a:rPr lang="en-US" dirty="0"/>
              <a:t>&lt;</a:t>
            </a:r>
            <a:r>
              <a:rPr lang="en-US" dirty="0" err="1"/>
              <a:t>img</a:t>
            </a:r>
            <a:r>
              <a:rPr lang="en-US" dirty="0"/>
              <a:t> </a:t>
            </a:r>
            <a:r>
              <a:rPr lang="en-US" dirty="0" err="1"/>
              <a:t>src</a:t>
            </a:r>
            <a:r>
              <a:rPr lang="en-US" dirty="0"/>
              <a:t>="</a:t>
            </a:r>
            <a:r>
              <a:rPr lang="en-US" dirty="0">
                <a:solidFill>
                  <a:srgbClr val="FF0000"/>
                </a:solidFill>
              </a:rPr>
              <a:t>'</a:t>
            </a:r>
            <a:r>
              <a:rPr lang="en-US" dirty="0"/>
              <a:t> . $id. </a:t>
            </a:r>
            <a:r>
              <a:rPr lang="en-US" dirty="0">
                <a:solidFill>
                  <a:srgbClr val="FF0000"/>
                </a:solidFill>
              </a:rPr>
              <a:t>'</a:t>
            </a:r>
            <a:r>
              <a:rPr lang="en-US" dirty="0"/>
              <a:t>.jpg" alt="</a:t>
            </a:r>
            <a:r>
              <a:rPr lang="en-US" dirty="0">
                <a:solidFill>
                  <a:srgbClr val="FF0000"/>
                </a:solidFill>
              </a:rPr>
              <a:t>' </a:t>
            </a:r>
            <a:r>
              <a:rPr lang="en-US" dirty="0"/>
              <a:t>. $</a:t>
            </a:r>
            <a:r>
              <a:rPr lang="en-US" dirty="0" err="1"/>
              <a:t>firstName</a:t>
            </a:r>
            <a:r>
              <a:rPr lang="en-US" dirty="0"/>
              <a:t> . </a:t>
            </a:r>
            <a:r>
              <a:rPr lang="en-US" dirty="0">
                <a:solidFill>
                  <a:srgbClr val="FF0000"/>
                </a:solidFill>
              </a:rPr>
              <a:t>' ' </a:t>
            </a:r>
            <a:r>
              <a:rPr lang="en-US" dirty="0" smtClean="0"/>
              <a:t>. </a:t>
            </a:r>
            <a:r>
              <a:rPr lang="de-DE" dirty="0" smtClean="0"/>
              <a:t>$</a:t>
            </a:r>
            <a:r>
              <a:rPr lang="de-DE" dirty="0" err="1"/>
              <a:t>lastName</a:t>
            </a:r>
            <a:r>
              <a:rPr lang="de-DE" dirty="0"/>
              <a:t> . </a:t>
            </a:r>
            <a:r>
              <a:rPr lang="de-DE" dirty="0">
                <a:solidFill>
                  <a:srgbClr val="FF0000"/>
                </a:solidFill>
              </a:rPr>
              <a:t>'</a:t>
            </a:r>
            <a:r>
              <a:rPr lang="de-DE" dirty="0"/>
              <a:t>" &gt;</a:t>
            </a:r>
            <a:r>
              <a:rPr lang="de-DE" dirty="0">
                <a:solidFill>
                  <a:srgbClr val="FF0000"/>
                </a:solidFill>
              </a:rPr>
              <a:t>'</a:t>
            </a:r>
            <a:r>
              <a:rPr lang="de-DE" dirty="0"/>
              <a:t>;</a:t>
            </a:r>
          </a:p>
          <a:p>
            <a:r>
              <a:rPr lang="de-DE" dirty="0"/>
              <a:t>echo </a:t>
            </a:r>
            <a:r>
              <a:rPr lang="de-DE" dirty="0">
                <a:solidFill>
                  <a:srgbClr val="FF0000"/>
                </a:solidFill>
              </a:rPr>
              <a:t>'</a:t>
            </a:r>
            <a:r>
              <a:rPr lang="de-DE" dirty="0"/>
              <a:t>&lt;a </a:t>
            </a:r>
            <a:r>
              <a:rPr lang="de-DE" dirty="0" err="1"/>
              <a:t>href</a:t>
            </a:r>
            <a:r>
              <a:rPr lang="de-DE" dirty="0"/>
              <a:t>="</a:t>
            </a:r>
            <a:r>
              <a:rPr lang="de-DE" dirty="0" err="1"/>
              <a:t>artist.php?id</a:t>
            </a:r>
            <a:r>
              <a:rPr lang="de-DE" dirty="0"/>
              <a:t>=</a:t>
            </a:r>
            <a:r>
              <a:rPr lang="de-DE" dirty="0">
                <a:solidFill>
                  <a:srgbClr val="FF0000"/>
                </a:solidFill>
              </a:rPr>
              <a:t>' </a:t>
            </a:r>
            <a:r>
              <a:rPr lang="de-DE" dirty="0"/>
              <a:t>.$</a:t>
            </a:r>
            <a:r>
              <a:rPr lang="de-DE" dirty="0" err="1"/>
              <a:t>id</a:t>
            </a:r>
            <a:r>
              <a:rPr lang="de-DE" dirty="0"/>
              <a:t> .</a:t>
            </a:r>
            <a:r>
              <a:rPr lang="de-DE" dirty="0">
                <a:solidFill>
                  <a:srgbClr val="FF0000"/>
                </a:solidFill>
              </a:rPr>
              <a:t>'</a:t>
            </a:r>
            <a:r>
              <a:rPr lang="de-DE" dirty="0"/>
              <a:t>"&gt;</a:t>
            </a:r>
            <a:r>
              <a:rPr lang="de-DE" dirty="0">
                <a:solidFill>
                  <a:srgbClr val="FF0000"/>
                </a:solidFill>
              </a:rPr>
              <a:t>'</a:t>
            </a:r>
            <a:r>
              <a:rPr lang="de-DE" dirty="0"/>
              <a:t> .$</a:t>
            </a:r>
            <a:r>
              <a:rPr lang="de-DE" dirty="0" err="1"/>
              <a:t>firstName</a:t>
            </a:r>
            <a:r>
              <a:rPr lang="de-DE" dirty="0"/>
              <a:t> .</a:t>
            </a:r>
            <a:r>
              <a:rPr lang="de-DE" dirty="0">
                <a:solidFill>
                  <a:srgbClr val="FF0000"/>
                </a:solidFill>
              </a:rPr>
              <a:t>' '</a:t>
            </a:r>
            <a:r>
              <a:rPr lang="de-DE" dirty="0"/>
              <a:t> </a:t>
            </a:r>
            <a:r>
              <a:rPr lang="de-DE" dirty="0" smtClean="0"/>
              <a:t>. $</a:t>
            </a:r>
            <a:r>
              <a:rPr lang="de-DE" dirty="0" err="1"/>
              <a:t>lastName</a:t>
            </a:r>
            <a:r>
              <a:rPr lang="de-DE" dirty="0"/>
              <a:t> .</a:t>
            </a:r>
            <a:r>
              <a:rPr lang="de-DE" dirty="0">
                <a:solidFill>
                  <a:srgbClr val="FF0000"/>
                </a:solidFill>
              </a:rPr>
              <a:t>'</a:t>
            </a:r>
            <a:r>
              <a:rPr lang="de-DE" dirty="0"/>
              <a:t>&lt;/a&gt;</a:t>
            </a:r>
            <a:r>
              <a:rPr lang="de-DE" dirty="0">
                <a:solidFill>
                  <a:srgbClr val="FF0000"/>
                </a:solidFill>
              </a:rPr>
              <a:t>'</a:t>
            </a:r>
            <a:r>
              <a:rPr lang="de-DE" dirty="0"/>
              <a:t>;</a:t>
            </a:r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449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Illustrated Example</a:t>
            </a:r>
            <a:endParaRPr lang="en-US" dirty="0"/>
          </a:p>
        </p:txBody>
      </p:sp>
      <p:pic>
        <p:nvPicPr>
          <p:cNvPr id="5" name="Content Placeholder 4" descr="4071508012.eps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472" r="-13472"/>
          <a:stretch>
            <a:fillRect/>
          </a:stretch>
        </p:blipFill>
        <p:spPr>
          <a:xfrm>
            <a:off x="228600" y="1219029"/>
            <a:ext cx="7543800" cy="5334171"/>
          </a:xfrm>
        </p:spPr>
      </p:pic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573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PrintF</a:t>
            </a:r>
            <a:r>
              <a:rPr lang="en-US" dirty="0" smtClean="0"/>
              <a:t>	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Good </a:t>
            </a:r>
            <a:r>
              <a:rPr lang="en-US" dirty="0" err="1" smtClean="0"/>
              <a:t>ol</a:t>
            </a:r>
            <a:r>
              <a:rPr lang="en-US" dirty="0" smtClean="0"/>
              <a:t>’ </a:t>
            </a:r>
            <a:r>
              <a:rPr lang="en-US" dirty="0" err="1" smtClean="0"/>
              <a:t>printf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As an alternative, you can use the </a:t>
            </a:r>
            <a:r>
              <a:rPr lang="en-US" b="1" dirty="0" err="1"/>
              <a:t>printf</a:t>
            </a:r>
            <a:r>
              <a:rPr lang="en-US" b="1" dirty="0"/>
              <a:t>()</a:t>
            </a:r>
            <a:r>
              <a:rPr lang="en-US" dirty="0"/>
              <a:t> function</a:t>
            </a:r>
            <a:r>
              <a:rPr lang="en-US" dirty="0" smtClean="0"/>
              <a:t>.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derived from the same-named function in the C programming </a:t>
            </a:r>
            <a:r>
              <a:rPr lang="en-US" dirty="0" smtClean="0"/>
              <a:t>language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includes variations to print to string and files (</a:t>
            </a:r>
            <a:r>
              <a:rPr lang="en-US" dirty="0" err="1"/>
              <a:t>sprintf</a:t>
            </a:r>
            <a:r>
              <a:rPr lang="en-US" dirty="0"/>
              <a:t>, </a:t>
            </a:r>
            <a:r>
              <a:rPr lang="en-US" dirty="0" err="1"/>
              <a:t>fprintf</a:t>
            </a:r>
            <a:r>
              <a:rPr lang="en-US" dirty="0" smtClean="0"/>
              <a:t>)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takes at least one parameter, which is a string, and that string optionally </a:t>
            </a:r>
            <a:r>
              <a:rPr lang="en-US" dirty="0" smtClean="0"/>
              <a:t>references parameters</a:t>
            </a:r>
            <a:r>
              <a:rPr lang="en-US" dirty="0"/>
              <a:t>, which are then integrated into the first string by placeholder </a:t>
            </a:r>
            <a:r>
              <a:rPr lang="en-US" dirty="0" smtClean="0"/>
              <a:t>substitution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Can also apply </a:t>
            </a:r>
            <a:r>
              <a:rPr lang="en-US" dirty="0"/>
              <a:t>special formatting</a:t>
            </a:r>
            <a:r>
              <a:rPr lang="en-US" dirty="0" smtClean="0"/>
              <a:t>, for </a:t>
            </a:r>
            <a:r>
              <a:rPr lang="en-US" dirty="0"/>
              <a:t>instance, specific date/time formats or number of decimal places</a:t>
            </a:r>
          </a:p>
        </p:txBody>
      </p:sp>
    </p:spTree>
    <p:extLst>
      <p:ext uri="{BB962C8B-B14F-4D97-AF65-F5344CB8AC3E}">
        <p14:creationId xmlns:p14="http://schemas.microsoft.com/office/powerpoint/2010/main" val="2270530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PrintF</a:t>
            </a:r>
            <a:r>
              <a:rPr lang="en-US" dirty="0" smtClean="0"/>
              <a:t>	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Illustrated example</a:t>
            </a:r>
            <a:endParaRPr lang="en-US" dirty="0"/>
          </a:p>
        </p:txBody>
      </p:sp>
      <p:pic>
        <p:nvPicPr>
          <p:cNvPr id="6" name="Content Placeholder 5" descr="4071508013.eps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8835" b="-48835"/>
          <a:stretch>
            <a:fillRect/>
          </a:stretch>
        </p:blipFill>
        <p:spPr>
          <a:xfrm>
            <a:off x="914400" y="1371600"/>
            <a:ext cx="6400800" cy="4525963"/>
          </a:xfrm>
        </p:spPr>
      </p:pic>
    </p:spTree>
    <p:extLst>
      <p:ext uri="{BB962C8B-B14F-4D97-AF65-F5344CB8AC3E}">
        <p14:creationId xmlns:p14="http://schemas.microsoft.com/office/powerpoint/2010/main" val="697806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PrintF</a:t>
            </a:r>
            <a:r>
              <a:rPr lang="en-US" dirty="0" smtClean="0"/>
              <a:t>	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Type </a:t>
            </a:r>
            <a:r>
              <a:rPr lang="en-US" dirty="0" err="1" smtClean="0"/>
              <a:t>specifiers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Each placeholder requires the percent (%) symbol in the first parameter </a:t>
            </a:r>
            <a:r>
              <a:rPr lang="en-US" dirty="0" smtClean="0"/>
              <a:t>string followed </a:t>
            </a:r>
            <a:r>
              <a:rPr lang="en-US" dirty="0"/>
              <a:t>by a type </a:t>
            </a:r>
            <a:r>
              <a:rPr lang="en-US" dirty="0" err="1"/>
              <a:t>specifier</a:t>
            </a:r>
            <a:r>
              <a:rPr lang="en-US" dirty="0" smtClean="0"/>
              <a:t>.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b </a:t>
            </a:r>
            <a:r>
              <a:rPr lang="en-US" dirty="0"/>
              <a:t>for </a:t>
            </a:r>
            <a:r>
              <a:rPr lang="en-US" dirty="0" smtClean="0"/>
              <a:t>binary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d </a:t>
            </a:r>
            <a:r>
              <a:rPr lang="en-US" dirty="0"/>
              <a:t>for </a:t>
            </a:r>
            <a:r>
              <a:rPr lang="en-US" dirty="0" smtClean="0"/>
              <a:t>signed integer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f for float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o</a:t>
            </a:r>
            <a:r>
              <a:rPr lang="en-US" dirty="0" smtClean="0"/>
              <a:t> for octal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x</a:t>
            </a:r>
            <a:r>
              <a:rPr lang="en-US" dirty="0" smtClean="0"/>
              <a:t> for hexadecimal</a:t>
            </a:r>
          </a:p>
          <a:p>
            <a:pPr marL="342900" indent="-342900">
              <a:buFont typeface="Arial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4964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PrintF</a:t>
            </a:r>
            <a:r>
              <a:rPr lang="en-US" dirty="0" smtClean="0"/>
              <a:t>	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</a:t>
            </a:r>
            <a:r>
              <a:rPr lang="en-US" dirty="0" smtClean="0"/>
              <a:t>recision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Precision allows for control over how many decimal places are shown. Important for displaying calculated numbers to the user in a “pretty” way.</a:t>
            </a:r>
          </a:p>
          <a:p>
            <a:r>
              <a:rPr lang="en-US" dirty="0"/>
              <a:t>Precision is achieved in </a:t>
            </a:r>
            <a:r>
              <a:rPr lang="en-US" dirty="0" smtClean="0"/>
              <a:t>the string </a:t>
            </a:r>
            <a:r>
              <a:rPr lang="en-US" dirty="0"/>
              <a:t>with a period (.) followed by a number specifying how many digits should </a:t>
            </a:r>
            <a:r>
              <a:rPr lang="en-US" dirty="0" smtClean="0"/>
              <a:t>be displayed </a:t>
            </a:r>
            <a:r>
              <a:rPr lang="en-US" dirty="0"/>
              <a:t>for floating-point numbers.</a:t>
            </a:r>
            <a:endParaRPr lang="en-US" dirty="0" smtClean="0"/>
          </a:p>
          <a:p>
            <a:endParaRPr lang="en-US" dirty="0" smtClean="0"/>
          </a:p>
          <a:p>
            <a:pPr marL="342900" indent="-342900">
              <a:buFont typeface="Arial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4189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Comparing Client and Server Scripts	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</p:txBody>
      </p:sp>
      <p:pic>
        <p:nvPicPr>
          <p:cNvPr id="7" name="Content Placeholder 6" descr="4071508001.eps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3803" r="-13803"/>
          <a:stretch>
            <a:fillRect/>
          </a:stretch>
        </p:blipFill>
        <p:spPr>
          <a:xfrm>
            <a:off x="457200" y="1447800"/>
            <a:ext cx="7086600" cy="5010888"/>
          </a:xfrm>
        </p:spPr>
      </p:pic>
    </p:spTree>
    <p:extLst>
      <p:ext uri="{BB962C8B-B14F-4D97-AF65-F5344CB8AC3E}">
        <p14:creationId xmlns:p14="http://schemas.microsoft.com/office/powerpoint/2010/main" val="1146781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Program </a:t>
            </a:r>
            <a:r>
              <a:rPr lang="en-US" dirty="0" smtClean="0">
                <a:solidFill>
                  <a:srgbClr val="467082"/>
                </a:solidFill>
              </a:rPr>
              <a:t>CONTROL</a:t>
            </a:r>
            <a:endParaRPr lang="en-US" dirty="0">
              <a:solidFill>
                <a:srgbClr val="467082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Section </a:t>
            </a:r>
            <a:r>
              <a:rPr lang="en-US" dirty="0" smtClean="0">
                <a:solidFill>
                  <a:schemeClr val="accent1"/>
                </a:solidFill>
              </a:rPr>
              <a:t>4 </a:t>
            </a:r>
            <a:r>
              <a:rPr lang="en-US" dirty="0" smtClean="0"/>
              <a:t>of 5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9302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If…else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syntax for conditionals in PHP is almost identical to that of </a:t>
            </a:r>
            <a:r>
              <a:rPr lang="en-US" dirty="0" smtClean="0"/>
              <a:t>JavaScript</a:t>
            </a:r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  <p:pic>
        <p:nvPicPr>
          <p:cNvPr id="5" name="Picture 4" descr="Screen Shot 2014-02-05 at 2.36.55 P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667000"/>
            <a:ext cx="7808585" cy="312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928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If…else	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Alternate syntax</a:t>
            </a:r>
            <a:endParaRPr lang="en-US" dirty="0"/>
          </a:p>
        </p:txBody>
      </p:sp>
      <p:pic>
        <p:nvPicPr>
          <p:cNvPr id="7" name="Content Placeholder 6" descr="Screen Shot 2014-02-05 at 2.37.47 PM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" r="17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226262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Switch…case	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Nearly identical</a:t>
            </a:r>
            <a:endParaRPr lang="en-US" dirty="0"/>
          </a:p>
        </p:txBody>
      </p:sp>
      <p:pic>
        <p:nvPicPr>
          <p:cNvPr id="7" name="Content Placeholder 6" descr="Screen Shot 2014-02-05 at 2.38.25 PM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235" b="-523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327415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While and </a:t>
            </a:r>
            <a:r>
              <a:rPr lang="en-US" dirty="0" err="1" smtClean="0"/>
              <a:t>Do..while</a:t>
            </a:r>
            <a:endParaRPr lang="en-US" dirty="0"/>
          </a:p>
        </p:txBody>
      </p:sp>
      <p:pic>
        <p:nvPicPr>
          <p:cNvPr id="5" name="Content Placeholder 4" descr="Screen Shot 2014-02-05 at 2.39.57 PM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2075" b="-22075"/>
          <a:stretch>
            <a:fillRect/>
          </a:stretch>
        </p:blipFill>
        <p:spPr/>
      </p:pic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Identical to other languages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5438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Identical to other languages</a:t>
            </a:r>
            <a:endParaRPr lang="en-US" dirty="0"/>
          </a:p>
        </p:txBody>
      </p:sp>
      <p:pic>
        <p:nvPicPr>
          <p:cNvPr id="6" name="Content Placeholder 5" descr="Screen Shot 2014-02-05 at 2.40.31 PM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12110" b="-112110"/>
          <a:stretch>
            <a:fillRect/>
          </a:stretch>
        </p:blipFill>
        <p:spPr>
          <a:xfrm>
            <a:off x="609600" y="914400"/>
            <a:ext cx="7772400" cy="5495813"/>
          </a:xfrm>
        </p:spPr>
      </p:pic>
    </p:spTree>
    <p:extLst>
      <p:ext uri="{BB962C8B-B14F-4D97-AF65-F5344CB8AC3E}">
        <p14:creationId xmlns:p14="http://schemas.microsoft.com/office/powerpoint/2010/main" val="1123857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Alternate syntax for Control Structures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PHP has an alternative syntax for most of its control </a:t>
            </a:r>
            <a:r>
              <a:rPr lang="en-US" dirty="0" smtClean="0"/>
              <a:t>structures. </a:t>
            </a:r>
            <a:r>
              <a:rPr lang="en-US" dirty="0"/>
              <a:t>In this alternate </a:t>
            </a:r>
            <a:r>
              <a:rPr lang="en-US" dirty="0" smtClean="0"/>
              <a:t>syntax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the </a:t>
            </a:r>
            <a:r>
              <a:rPr lang="en-US" dirty="0"/>
              <a:t>colon (:) replaces the opening curly bracket, </a:t>
            </a:r>
            <a:endParaRPr lang="en-US" dirty="0" smtClean="0"/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while </a:t>
            </a:r>
            <a:r>
              <a:rPr lang="en-US" dirty="0"/>
              <a:t>the </a:t>
            </a:r>
            <a:r>
              <a:rPr lang="en-US" dirty="0" smtClean="0"/>
              <a:t>closing brace </a:t>
            </a:r>
            <a:r>
              <a:rPr lang="en-US" dirty="0"/>
              <a:t>is replaced with </a:t>
            </a:r>
            <a:r>
              <a:rPr lang="en-US" dirty="0" err="1"/>
              <a:t>endif</a:t>
            </a:r>
            <a:r>
              <a:rPr lang="en-US" dirty="0"/>
              <a:t>;, </a:t>
            </a:r>
            <a:r>
              <a:rPr lang="en-US" dirty="0" err="1"/>
              <a:t>endwhile</a:t>
            </a:r>
            <a:r>
              <a:rPr lang="en-US" dirty="0"/>
              <a:t>;, </a:t>
            </a:r>
            <a:r>
              <a:rPr lang="en-US" dirty="0" err="1"/>
              <a:t>endfor</a:t>
            </a:r>
            <a:r>
              <a:rPr lang="en-US" dirty="0"/>
              <a:t>;, </a:t>
            </a:r>
            <a:r>
              <a:rPr lang="en-US" dirty="0" err="1"/>
              <a:t>endforeach</a:t>
            </a:r>
            <a:r>
              <a:rPr lang="en-US" dirty="0"/>
              <a:t>;, or </a:t>
            </a:r>
            <a:r>
              <a:rPr lang="en-US" dirty="0" err="1"/>
              <a:t>endswitch</a:t>
            </a:r>
            <a:r>
              <a:rPr lang="en-US" dirty="0"/>
              <a:t>;</a:t>
            </a:r>
          </a:p>
        </p:txBody>
      </p:sp>
      <p:pic>
        <p:nvPicPr>
          <p:cNvPr id="8" name="Picture 7" descr="Screen Shot 2014-02-05 at 2.42.17 P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4038600"/>
            <a:ext cx="6934200" cy="2260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049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Include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Organize your code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PHP does have one important facility that is generally unlike other </a:t>
            </a:r>
            <a:r>
              <a:rPr lang="en-US" dirty="0" err="1"/>
              <a:t>nonweb</a:t>
            </a:r>
            <a:r>
              <a:rPr lang="en-US" dirty="0"/>
              <a:t> </a:t>
            </a:r>
            <a:r>
              <a:rPr lang="en-US" dirty="0" smtClean="0"/>
              <a:t>programming languages</a:t>
            </a:r>
            <a:r>
              <a:rPr lang="en-US" dirty="0"/>
              <a:t>, namely the ability to include or insert content from one </a:t>
            </a:r>
            <a:r>
              <a:rPr lang="en-US" dirty="0" smtClean="0"/>
              <a:t>file into </a:t>
            </a:r>
            <a:r>
              <a:rPr lang="en-US" dirty="0"/>
              <a:t>another.</a:t>
            </a:r>
          </a:p>
        </p:txBody>
      </p:sp>
      <p:pic>
        <p:nvPicPr>
          <p:cNvPr id="4" name="Picture 3" descr="4071508014.eps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2971800"/>
            <a:ext cx="6934200" cy="3343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137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Include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Organize your code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PHP provides four different statements for including files, as shown below</a:t>
            </a:r>
            <a:r>
              <a:rPr lang="en-US" dirty="0" smtClean="0"/>
              <a:t>.</a:t>
            </a:r>
          </a:p>
          <a:p>
            <a:r>
              <a:rPr lang="en-US" b="1" dirty="0"/>
              <a:t>include</a:t>
            </a:r>
            <a:r>
              <a:rPr lang="en-US" dirty="0"/>
              <a:t> "</a:t>
            </a:r>
            <a:r>
              <a:rPr lang="en-US" dirty="0" err="1"/>
              <a:t>somefile.php</a:t>
            </a:r>
            <a:r>
              <a:rPr lang="en-US" dirty="0"/>
              <a:t>";</a:t>
            </a:r>
          </a:p>
          <a:p>
            <a:r>
              <a:rPr lang="en-US" b="1" dirty="0" err="1"/>
              <a:t>include_once</a:t>
            </a:r>
            <a:r>
              <a:rPr lang="en-US" dirty="0"/>
              <a:t> "</a:t>
            </a:r>
            <a:r>
              <a:rPr lang="en-US" dirty="0" err="1"/>
              <a:t>somefile.php</a:t>
            </a:r>
            <a:r>
              <a:rPr lang="en-US" dirty="0"/>
              <a:t>";</a:t>
            </a:r>
          </a:p>
          <a:p>
            <a:r>
              <a:rPr lang="en-US" b="1" dirty="0"/>
              <a:t>require</a:t>
            </a:r>
            <a:r>
              <a:rPr lang="en-US" dirty="0"/>
              <a:t> "</a:t>
            </a:r>
            <a:r>
              <a:rPr lang="en-US" dirty="0" err="1"/>
              <a:t>somefile.php</a:t>
            </a:r>
            <a:r>
              <a:rPr lang="en-US" dirty="0"/>
              <a:t>";</a:t>
            </a:r>
          </a:p>
          <a:p>
            <a:r>
              <a:rPr lang="en-US" b="1" dirty="0" err="1"/>
              <a:t>require_once</a:t>
            </a:r>
            <a:r>
              <a:rPr lang="en-US" dirty="0"/>
              <a:t> "</a:t>
            </a:r>
            <a:r>
              <a:rPr lang="en-US" dirty="0" err="1"/>
              <a:t>somefile.php</a:t>
            </a:r>
            <a:r>
              <a:rPr lang="en-US" dirty="0"/>
              <a:t>"</a:t>
            </a:r>
            <a:r>
              <a:rPr lang="en-US" dirty="0" smtClean="0"/>
              <a:t>;</a:t>
            </a:r>
          </a:p>
          <a:p>
            <a:r>
              <a:rPr lang="en-US" dirty="0"/>
              <a:t>With include, a warning is displayed and </a:t>
            </a:r>
            <a:r>
              <a:rPr lang="en-US" dirty="0" smtClean="0"/>
              <a:t>then execution </a:t>
            </a:r>
            <a:r>
              <a:rPr lang="en-US" dirty="0"/>
              <a:t>continues. With require, an error is displayed and execution stops.</a:t>
            </a:r>
          </a:p>
        </p:txBody>
      </p:sp>
    </p:spTree>
    <p:extLst>
      <p:ext uri="{BB962C8B-B14F-4D97-AF65-F5344CB8AC3E}">
        <p14:creationId xmlns:p14="http://schemas.microsoft.com/office/powerpoint/2010/main" val="1890734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Include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Scope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Include </a:t>
            </a:r>
            <a:r>
              <a:rPr lang="en-US" dirty="0" smtClean="0"/>
              <a:t>files are </a:t>
            </a:r>
            <a:r>
              <a:rPr lang="en-US" dirty="0"/>
              <a:t>the equivalent of copying and </a:t>
            </a:r>
            <a:r>
              <a:rPr lang="en-US" dirty="0" smtClean="0"/>
              <a:t>pasting.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Variables defined within an include file will have the scope </a:t>
            </a:r>
            <a:r>
              <a:rPr lang="en-US" dirty="0" smtClean="0"/>
              <a:t>of the </a:t>
            </a:r>
            <a:r>
              <a:rPr lang="en-US" dirty="0"/>
              <a:t>line on which the include </a:t>
            </a:r>
            <a:r>
              <a:rPr lang="en-US" dirty="0" smtClean="0"/>
              <a:t>occurs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Any variables available at that line in </a:t>
            </a:r>
            <a:r>
              <a:rPr lang="en-US" dirty="0" smtClean="0"/>
              <a:t>the calling </a:t>
            </a:r>
            <a:r>
              <a:rPr lang="en-US" dirty="0"/>
              <a:t>file will be available within the called </a:t>
            </a:r>
            <a:r>
              <a:rPr lang="en-US" dirty="0" smtClean="0"/>
              <a:t>file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If the include occurs inside </a:t>
            </a:r>
            <a:r>
              <a:rPr lang="en-US" dirty="0" smtClean="0"/>
              <a:t>a function</a:t>
            </a:r>
            <a:r>
              <a:rPr lang="en-US" dirty="0"/>
              <a:t>, then all of the code contained in the called file will behave as though it </a:t>
            </a:r>
            <a:r>
              <a:rPr lang="en-US" dirty="0" smtClean="0"/>
              <a:t>had been </a:t>
            </a:r>
            <a:r>
              <a:rPr lang="en-US" dirty="0"/>
              <a:t>defined inside that function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8905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Server-Side Script Resources</a:t>
            </a:r>
            <a:endParaRPr lang="en-US" dirty="0"/>
          </a:p>
        </p:txBody>
      </p:sp>
      <p:pic>
        <p:nvPicPr>
          <p:cNvPr id="5" name="Content Placeholder 4" descr="4071508002.eps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221" b="-4221"/>
          <a:stretch>
            <a:fillRect/>
          </a:stretch>
        </p:blipFill>
        <p:spPr/>
      </p:pic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So many tools in your kit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4069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functions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Section </a:t>
            </a:r>
            <a:r>
              <a:rPr lang="en-US" dirty="0">
                <a:solidFill>
                  <a:schemeClr val="accent1"/>
                </a:solidFill>
              </a:rPr>
              <a:t>5</a:t>
            </a:r>
            <a:r>
              <a:rPr lang="en-US" dirty="0" smtClean="0">
                <a:solidFill>
                  <a:srgbClr val="50D0FF"/>
                </a:solidFill>
              </a:rPr>
              <a:t> </a:t>
            </a:r>
            <a:r>
              <a:rPr lang="en-US" dirty="0" smtClean="0"/>
              <a:t>of 5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415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Just as with any language, writing code in the main function (which in PHP is </a:t>
            </a:r>
            <a:r>
              <a:rPr lang="en-US" dirty="0" smtClean="0"/>
              <a:t>equivalent to </a:t>
            </a:r>
            <a:r>
              <a:rPr lang="en-US" dirty="0"/>
              <a:t>coding in the markup between &lt;?php and ?&gt; tags) is not a good habit to get into</a:t>
            </a:r>
            <a:r>
              <a:rPr lang="en-US" dirty="0" smtClean="0"/>
              <a:t>.</a:t>
            </a:r>
          </a:p>
          <a:p>
            <a:r>
              <a:rPr lang="en-US" dirty="0" smtClean="0"/>
              <a:t>A</a:t>
            </a:r>
            <a:r>
              <a:rPr lang="en-US" b="1" dirty="0" smtClean="0"/>
              <a:t> function </a:t>
            </a:r>
            <a:r>
              <a:rPr lang="en-US" dirty="0"/>
              <a:t>in PHP contains a small bit of code that accomplishes one </a:t>
            </a:r>
            <a:r>
              <a:rPr lang="en-US" dirty="0" smtClean="0"/>
              <a:t>thing. In </a:t>
            </a:r>
            <a:r>
              <a:rPr lang="en-US" dirty="0"/>
              <a:t>PHP there are two types of function: user-defined functions and built-in functions</a:t>
            </a:r>
            <a:r>
              <a:rPr lang="en-US" dirty="0" smtClean="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 </a:t>
            </a:r>
            <a:r>
              <a:rPr lang="en-US" b="1" dirty="0"/>
              <a:t>user-defined function </a:t>
            </a:r>
            <a:r>
              <a:rPr lang="en-US" dirty="0"/>
              <a:t>is one that you the programmer define</a:t>
            </a:r>
            <a:r>
              <a:rPr lang="en-US" dirty="0" smtClean="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 </a:t>
            </a:r>
            <a:r>
              <a:rPr lang="en-US" b="1" dirty="0"/>
              <a:t>built-</a:t>
            </a:r>
            <a:r>
              <a:rPr lang="en-US" b="1" dirty="0" smtClean="0"/>
              <a:t>in function </a:t>
            </a:r>
            <a:r>
              <a:rPr lang="en-US" dirty="0"/>
              <a:t>is one of the functions that come with the PHP environment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You mean we don’t write everything in main?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3924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	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syntax</a:t>
            </a:r>
            <a:endParaRPr lang="en-US" dirty="0"/>
          </a:p>
        </p:txBody>
      </p:sp>
      <p:pic>
        <p:nvPicPr>
          <p:cNvPr id="6" name="Content Placeholder 5" descr="Screen Shot 2014-02-05 at 2.54.21 PM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8492" b="-68492"/>
          <a:stretch>
            <a:fillRect/>
          </a:stretch>
        </p:blipFill>
        <p:spPr>
          <a:xfrm>
            <a:off x="990600" y="685800"/>
            <a:ext cx="6400800" cy="4525963"/>
          </a:xfrm>
        </p:spPr>
      </p:pic>
      <p:sp>
        <p:nvSpPr>
          <p:cNvPr id="7" name="TextBox 6"/>
          <p:cNvSpPr txBox="1"/>
          <p:nvPr/>
        </p:nvSpPr>
        <p:spPr>
          <a:xfrm>
            <a:off x="990600" y="4495800"/>
            <a:ext cx="640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While the example function in Listing 8.13 returns a value, there is no </a:t>
            </a:r>
            <a:r>
              <a:rPr lang="en-US" dirty="0" smtClean="0"/>
              <a:t>requirement for </a:t>
            </a:r>
            <a:r>
              <a:rPr lang="en-US" dirty="0"/>
              <a:t>this to be the case.</a:t>
            </a:r>
          </a:p>
        </p:txBody>
      </p:sp>
    </p:spTree>
    <p:extLst>
      <p:ext uri="{BB962C8B-B14F-4D97-AF65-F5344CB8AC3E}">
        <p14:creationId xmlns:p14="http://schemas.microsoft.com/office/powerpoint/2010/main" val="785012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	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No return – no big deal.</a:t>
            </a:r>
            <a:endParaRPr lang="en-US" dirty="0"/>
          </a:p>
        </p:txBody>
      </p:sp>
      <p:pic>
        <p:nvPicPr>
          <p:cNvPr id="8" name="Content Placeholder 7" descr="Screen Shot 2014-02-05 at 2.55.26 PM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9410" b="-49410"/>
          <a:stretch>
            <a:fillRect/>
          </a:stretch>
        </p:blipFill>
        <p:spPr>
          <a:xfrm>
            <a:off x="990600" y="1219200"/>
            <a:ext cx="6400800" cy="4525963"/>
          </a:xfrm>
        </p:spPr>
      </p:pic>
    </p:spTree>
    <p:extLst>
      <p:ext uri="{BB962C8B-B14F-4D97-AF65-F5344CB8AC3E}">
        <p14:creationId xmlns:p14="http://schemas.microsoft.com/office/powerpoint/2010/main" val="2516113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Call a 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Now that you have defined a function, you are able to use it whenever you want </a:t>
            </a:r>
            <a:r>
              <a:rPr lang="en-US" dirty="0" smtClean="0"/>
              <a:t>to. To </a:t>
            </a:r>
            <a:r>
              <a:rPr lang="en-US" dirty="0"/>
              <a:t>call a function you must use its name with the () brackets</a:t>
            </a:r>
            <a:r>
              <a:rPr lang="en-US" dirty="0" smtClean="0"/>
              <a:t>.</a:t>
            </a:r>
          </a:p>
          <a:p>
            <a:r>
              <a:rPr lang="en-US" dirty="0"/>
              <a:t>Since </a:t>
            </a:r>
            <a:r>
              <a:rPr lang="en-US" dirty="0" err="1"/>
              <a:t>getNiceTime</a:t>
            </a:r>
            <a:r>
              <a:rPr lang="en-US" dirty="0"/>
              <a:t>(</a:t>
            </a:r>
            <a:r>
              <a:rPr lang="en-US" dirty="0" smtClean="0"/>
              <a:t>) returns </a:t>
            </a:r>
            <a:r>
              <a:rPr lang="en-US" dirty="0"/>
              <a:t>a string, you can assign that return value to a variable, or echo that </a:t>
            </a:r>
            <a:r>
              <a:rPr lang="en-US" dirty="0" smtClean="0"/>
              <a:t>return value </a:t>
            </a:r>
            <a:r>
              <a:rPr lang="en-US" dirty="0"/>
              <a:t>directly, as shown below.</a:t>
            </a:r>
          </a:p>
          <a:p>
            <a:r>
              <a:rPr lang="en-US" b="1" dirty="0"/>
              <a:t>$output = </a:t>
            </a:r>
            <a:r>
              <a:rPr lang="en-US" b="1" dirty="0" err="1"/>
              <a:t>getNiceTime</a:t>
            </a:r>
            <a:r>
              <a:rPr lang="en-US" b="1" dirty="0"/>
              <a:t>();</a:t>
            </a:r>
          </a:p>
          <a:p>
            <a:r>
              <a:rPr lang="en-US" b="1" dirty="0"/>
              <a:t>echo </a:t>
            </a:r>
            <a:r>
              <a:rPr lang="en-US" b="1" dirty="0" err="1"/>
              <a:t>getNiceTime</a:t>
            </a:r>
            <a:r>
              <a:rPr lang="en-US" b="1" dirty="0"/>
              <a:t>();</a:t>
            </a:r>
          </a:p>
          <a:p>
            <a:r>
              <a:rPr lang="en-US" dirty="0"/>
              <a:t>If the function doesn’t return a value, you can just call the function:</a:t>
            </a:r>
          </a:p>
          <a:p>
            <a:r>
              <a:rPr lang="en-US" b="1" dirty="0" err="1"/>
              <a:t>outputFooterMenu</a:t>
            </a:r>
            <a:r>
              <a:rPr lang="en-US" b="1" dirty="0"/>
              <a:t>();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73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Parameters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Parameters </a:t>
            </a:r>
            <a:r>
              <a:rPr lang="en-US" dirty="0" smtClean="0"/>
              <a:t>are </a:t>
            </a:r>
            <a:r>
              <a:rPr lang="en-US" dirty="0"/>
              <a:t>the mechanism by which values are passed into </a:t>
            </a:r>
            <a:r>
              <a:rPr lang="en-US" dirty="0" smtClean="0"/>
              <a:t>functions.</a:t>
            </a:r>
          </a:p>
          <a:p>
            <a:r>
              <a:rPr lang="en-US" dirty="0"/>
              <a:t>To define a function with parameters, you must decide </a:t>
            </a:r>
            <a:endParaRPr lang="en-US" dirty="0" smtClean="0"/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how </a:t>
            </a:r>
            <a:r>
              <a:rPr lang="en-US" dirty="0"/>
              <a:t>many </a:t>
            </a:r>
            <a:r>
              <a:rPr lang="en-US" dirty="0" smtClean="0"/>
              <a:t>parameters you </a:t>
            </a:r>
            <a:r>
              <a:rPr lang="en-US" dirty="0"/>
              <a:t>want to pass in, </a:t>
            </a:r>
            <a:endParaRPr lang="en-US" dirty="0" smtClean="0"/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and </a:t>
            </a:r>
            <a:r>
              <a:rPr lang="en-US" dirty="0"/>
              <a:t>in what order they will be </a:t>
            </a:r>
            <a:r>
              <a:rPr lang="en-US" dirty="0" smtClean="0"/>
              <a:t>passed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Each parameter must </a:t>
            </a:r>
            <a:r>
              <a:rPr lang="en-US" dirty="0" smtClean="0"/>
              <a:t>be named</a:t>
            </a:r>
          </a:p>
          <a:p>
            <a:pPr marL="342900" indent="-342900">
              <a:buFont typeface="Arial"/>
              <a:buChar char="•"/>
            </a:pPr>
            <a:endParaRPr lang="en-US" dirty="0" smtClean="0"/>
          </a:p>
          <a:p>
            <a:endParaRPr lang="en-US" b="1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45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Parameters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  <p:pic>
        <p:nvPicPr>
          <p:cNvPr id="6" name="Content Placeholder 5" descr="Screen Shot 2014-02-05 at 3.02.55 PM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1146" b="-31146"/>
          <a:stretch>
            <a:fillRect/>
          </a:stretch>
        </p:blipFill>
        <p:spPr>
          <a:xfrm>
            <a:off x="990600" y="762000"/>
            <a:ext cx="6400800" cy="4525963"/>
          </a:xfrm>
        </p:spPr>
      </p:pic>
      <p:sp>
        <p:nvSpPr>
          <p:cNvPr id="7" name="TextBox 6"/>
          <p:cNvSpPr txBox="1"/>
          <p:nvPr/>
        </p:nvSpPr>
        <p:spPr>
          <a:xfrm>
            <a:off x="990600" y="4724400"/>
            <a:ext cx="6629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Thus to call our function, you can now do it in two ways:</a:t>
            </a:r>
          </a:p>
          <a:p>
            <a:endParaRPr lang="en-US" dirty="0" smtClean="0"/>
          </a:p>
          <a:p>
            <a:r>
              <a:rPr lang="en-US" dirty="0" smtClean="0"/>
              <a:t>echo </a:t>
            </a:r>
            <a:r>
              <a:rPr lang="en-US" dirty="0" err="1" smtClean="0"/>
              <a:t>getNiceTime</a:t>
            </a:r>
            <a:r>
              <a:rPr lang="en-US" dirty="0" smtClean="0"/>
              <a:t>(1);  </a:t>
            </a:r>
            <a:r>
              <a:rPr lang="en-US" i="1" dirty="0" smtClean="0"/>
              <a:t>// this will print seconds</a:t>
            </a:r>
          </a:p>
          <a:p>
            <a:r>
              <a:rPr lang="en-US" dirty="0" smtClean="0"/>
              <a:t>echo </a:t>
            </a:r>
            <a:r>
              <a:rPr lang="en-US" dirty="0" err="1" smtClean="0"/>
              <a:t>getNiceTime</a:t>
            </a:r>
            <a:r>
              <a:rPr lang="en-US" dirty="0" smtClean="0"/>
              <a:t>(0);  </a:t>
            </a:r>
            <a:r>
              <a:rPr lang="en-US" i="1" dirty="0" smtClean="0"/>
              <a:t>// will not print seconds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2584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Parameter Default Values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990600" y="4724400"/>
            <a:ext cx="6629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Now if you were to call the function with no values, the </a:t>
            </a:r>
            <a:r>
              <a:rPr lang="en-US" dirty="0" smtClean="0"/>
              <a:t>$</a:t>
            </a:r>
            <a:r>
              <a:rPr lang="en-US" dirty="0" err="1" smtClean="0"/>
              <a:t>showSeconds</a:t>
            </a:r>
            <a:r>
              <a:rPr lang="en-US" dirty="0" smtClean="0"/>
              <a:t> parameter would </a:t>
            </a:r>
            <a:r>
              <a:rPr lang="en-US" dirty="0"/>
              <a:t>take on the default value, which we have set to 1, and return the </a:t>
            </a:r>
            <a:r>
              <a:rPr lang="en-US" dirty="0" smtClean="0"/>
              <a:t>string with </a:t>
            </a:r>
            <a:r>
              <a:rPr lang="en-US" dirty="0"/>
              <a:t>seconds.</a:t>
            </a:r>
          </a:p>
        </p:txBody>
      </p:sp>
      <p:pic>
        <p:nvPicPr>
          <p:cNvPr id="8" name="Content Placeholder 7" descr="Screen Shot 2014-02-05 at 3.04.41 PM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6732" b="-36732"/>
          <a:stretch>
            <a:fillRect/>
          </a:stretch>
        </p:blipFill>
        <p:spPr>
          <a:xfrm>
            <a:off x="838200" y="457200"/>
            <a:ext cx="6400800" cy="4525963"/>
          </a:xfrm>
        </p:spPr>
      </p:pic>
    </p:spTree>
    <p:extLst>
      <p:ext uri="{BB962C8B-B14F-4D97-AF65-F5344CB8AC3E}">
        <p14:creationId xmlns:p14="http://schemas.microsoft.com/office/powerpoint/2010/main" val="1867120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Pass Parameters by Value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By default, arguments passed to functions are </a:t>
            </a:r>
            <a:r>
              <a:rPr lang="en-US" b="1" dirty="0"/>
              <a:t>passed by value </a:t>
            </a:r>
            <a:r>
              <a:rPr lang="en-US" dirty="0"/>
              <a:t>in PHP</a:t>
            </a:r>
            <a:r>
              <a:rPr lang="en-US" dirty="0" smtClean="0"/>
              <a:t>. </a:t>
            </a:r>
            <a:r>
              <a:rPr lang="en-US" dirty="0"/>
              <a:t>This </a:t>
            </a:r>
            <a:r>
              <a:rPr lang="en-US" dirty="0" smtClean="0"/>
              <a:t>means that </a:t>
            </a:r>
            <a:r>
              <a:rPr lang="en-US" dirty="0"/>
              <a:t>PHP passes a copy of the variable so if the parameter is modified within </a:t>
            </a:r>
            <a:r>
              <a:rPr lang="en-US" dirty="0" smtClean="0"/>
              <a:t>the function</a:t>
            </a:r>
            <a:r>
              <a:rPr lang="en-US" dirty="0"/>
              <a:t>, it does not change the original.</a:t>
            </a:r>
          </a:p>
        </p:txBody>
      </p:sp>
      <p:pic>
        <p:nvPicPr>
          <p:cNvPr id="6" name="Picture 5" descr="Screen Shot 2014-02-05 at 3.07.19 P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276600"/>
            <a:ext cx="7086600" cy="2499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869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Pass Parameters by Reference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PHP </a:t>
            </a:r>
            <a:r>
              <a:rPr lang="en-US" dirty="0"/>
              <a:t>also allows arguments to </a:t>
            </a:r>
            <a:r>
              <a:rPr lang="en-US" dirty="0" smtClean="0"/>
              <a:t>functions to </a:t>
            </a:r>
            <a:r>
              <a:rPr lang="en-US" dirty="0"/>
              <a:t>be </a:t>
            </a:r>
            <a:r>
              <a:rPr lang="en-US" b="1" dirty="0"/>
              <a:t>passed by reference</a:t>
            </a:r>
            <a:r>
              <a:rPr lang="en-US" dirty="0"/>
              <a:t>, which will allow a function to change the </a:t>
            </a:r>
            <a:r>
              <a:rPr lang="en-US" dirty="0" smtClean="0"/>
              <a:t>contents of </a:t>
            </a:r>
            <a:r>
              <a:rPr lang="en-US" dirty="0"/>
              <a:t>a passed </a:t>
            </a:r>
            <a:r>
              <a:rPr lang="en-US" dirty="0" smtClean="0"/>
              <a:t>variable. </a:t>
            </a:r>
          </a:p>
          <a:p>
            <a:r>
              <a:rPr lang="en-US" dirty="0" smtClean="0"/>
              <a:t>The </a:t>
            </a:r>
            <a:r>
              <a:rPr lang="en-US" dirty="0"/>
              <a:t>mechanism in PHP to specify that a parameter is passed </a:t>
            </a:r>
            <a:r>
              <a:rPr lang="en-US" dirty="0" smtClean="0"/>
              <a:t>by reference </a:t>
            </a:r>
            <a:r>
              <a:rPr lang="en-US" dirty="0"/>
              <a:t>is to add an ampersand (&amp;) symbol next to the parameter name in </a:t>
            </a:r>
            <a:r>
              <a:rPr lang="en-US" dirty="0" smtClean="0"/>
              <a:t>the function </a:t>
            </a:r>
            <a:r>
              <a:rPr lang="en-US" dirty="0"/>
              <a:t>declaration</a:t>
            </a:r>
          </a:p>
        </p:txBody>
      </p:sp>
      <p:pic>
        <p:nvPicPr>
          <p:cNvPr id="5" name="Picture 4" descr="Screen Shot 2014-02-05 at 3.08.29 P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4267200"/>
            <a:ext cx="5638800" cy="2004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026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Web Development Technologies</a:t>
            </a:r>
            <a:endParaRPr lang="en-US" dirty="0"/>
          </a:p>
        </p:txBody>
      </p:sp>
      <p:pic>
        <p:nvPicPr>
          <p:cNvPr id="5" name="Content Placeholder 4" descr="4071508003.eps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3582" b="-13582"/>
          <a:stretch>
            <a:fillRect/>
          </a:stretch>
        </p:blipFill>
        <p:spPr>
          <a:xfrm>
            <a:off x="533400" y="1376834"/>
            <a:ext cx="7543800" cy="5334171"/>
          </a:xfrm>
        </p:spPr>
      </p:pic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425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Value </a:t>
            </a:r>
            <a:r>
              <a:rPr lang="en-US" dirty="0" err="1" smtClean="0"/>
              <a:t>vs</a:t>
            </a:r>
            <a:r>
              <a:rPr lang="en-US" dirty="0" smtClean="0"/>
              <a:t> Reference</a:t>
            </a:r>
            <a:endParaRPr lang="en-US" dirty="0"/>
          </a:p>
        </p:txBody>
      </p:sp>
      <p:pic>
        <p:nvPicPr>
          <p:cNvPr id="5" name="Content Placeholder 4" descr="4071508015.eps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-9868" b="-9868"/>
          <a:stretch>
            <a:fillRect/>
          </a:stretch>
        </p:blipFill>
        <p:spPr/>
      </p:pic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250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 Scope in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A</a:t>
            </a:r>
            <a:r>
              <a:rPr lang="en-US" dirty="0" smtClean="0"/>
              <a:t>ll </a:t>
            </a:r>
            <a:r>
              <a:rPr lang="en-US" dirty="0"/>
              <a:t>variables defined within a function (such </a:t>
            </a:r>
            <a:r>
              <a:rPr lang="en-US" dirty="0" smtClean="0"/>
              <a:t>as parameter </a:t>
            </a:r>
            <a:r>
              <a:rPr lang="en-US" dirty="0"/>
              <a:t>variables) have </a:t>
            </a:r>
            <a:r>
              <a:rPr lang="en-US" b="1" dirty="0"/>
              <a:t>function scope</a:t>
            </a:r>
            <a:r>
              <a:rPr lang="en-US" dirty="0"/>
              <a:t>, meaning that they are only </a:t>
            </a:r>
            <a:r>
              <a:rPr lang="en-US" dirty="0" smtClean="0"/>
              <a:t>accessible within </a:t>
            </a:r>
            <a:r>
              <a:rPr lang="en-US" dirty="0"/>
              <a:t>the function</a:t>
            </a:r>
            <a:r>
              <a:rPr lang="en-US" dirty="0" smtClean="0"/>
              <a:t>.</a:t>
            </a:r>
          </a:p>
          <a:p>
            <a:r>
              <a:rPr lang="en-US" dirty="0"/>
              <a:t>A</a:t>
            </a:r>
            <a:r>
              <a:rPr lang="en-US" dirty="0" smtClean="0"/>
              <a:t>ny </a:t>
            </a:r>
            <a:r>
              <a:rPr lang="en-US" dirty="0"/>
              <a:t>variables </a:t>
            </a:r>
            <a:r>
              <a:rPr lang="en-US" dirty="0" smtClean="0"/>
              <a:t>created outside </a:t>
            </a:r>
            <a:r>
              <a:rPr lang="en-US" dirty="0"/>
              <a:t>of the function in the main script are unavailable within a </a:t>
            </a:r>
            <a:r>
              <a:rPr lang="en-US" dirty="0" smtClean="0"/>
              <a:t>function.</a:t>
            </a:r>
          </a:p>
          <a:p>
            <a:r>
              <a:rPr lang="en-US" b="1" dirty="0"/>
              <a:t>$count= 56</a:t>
            </a:r>
            <a:r>
              <a:rPr lang="en-US" b="1" dirty="0" smtClean="0"/>
              <a:t>;</a:t>
            </a:r>
          </a:p>
          <a:p>
            <a:r>
              <a:rPr lang="en-US" b="1" dirty="0" smtClean="0"/>
              <a:t>function </a:t>
            </a:r>
            <a:r>
              <a:rPr lang="en-US" b="1" dirty="0" err="1"/>
              <a:t>testScope</a:t>
            </a:r>
            <a:r>
              <a:rPr lang="en-US" b="1" dirty="0"/>
              <a:t>() </a:t>
            </a:r>
            <a:r>
              <a:rPr lang="en-US" b="1" dirty="0" smtClean="0"/>
              <a:t>{</a:t>
            </a:r>
            <a:br>
              <a:rPr lang="en-US" b="1" dirty="0" smtClean="0"/>
            </a:br>
            <a:r>
              <a:rPr lang="en-US" b="1" dirty="0" smtClean="0"/>
              <a:t>	echo </a:t>
            </a:r>
            <a:r>
              <a:rPr lang="en-US" b="1" dirty="0"/>
              <a:t>$count; </a:t>
            </a:r>
            <a:r>
              <a:rPr lang="en-US" b="1" dirty="0" smtClean="0"/>
              <a:t>	</a:t>
            </a:r>
            <a:r>
              <a:rPr lang="en-US" i="1" dirty="0" smtClean="0"/>
              <a:t>/</a:t>
            </a:r>
            <a:r>
              <a:rPr lang="en-US" i="1" dirty="0"/>
              <a:t>/ outputs 0 or generates run-time </a:t>
            </a:r>
            <a:r>
              <a:rPr lang="en-US" b="1" i="1" dirty="0"/>
              <a:t/>
            </a:r>
            <a:br>
              <a:rPr lang="en-US" b="1" i="1" dirty="0"/>
            </a:br>
            <a:r>
              <a:rPr lang="en-US" b="1" i="1" dirty="0" smtClean="0"/>
              <a:t>			</a:t>
            </a:r>
            <a:r>
              <a:rPr lang="en-US" i="1" dirty="0" smtClean="0"/>
              <a:t>//warning</a:t>
            </a:r>
            <a:r>
              <a:rPr lang="en-US" i="1" dirty="0"/>
              <a:t>/error</a:t>
            </a:r>
          </a:p>
          <a:p>
            <a:r>
              <a:rPr lang="en-US" b="1" dirty="0"/>
              <a:t>}</a:t>
            </a:r>
          </a:p>
          <a:p>
            <a:r>
              <a:rPr lang="en-US" b="1" dirty="0" err="1"/>
              <a:t>testScope</a:t>
            </a:r>
            <a:r>
              <a:rPr lang="en-US" b="1" dirty="0"/>
              <a:t>()</a:t>
            </a:r>
            <a:r>
              <a:rPr lang="en-US" b="1" dirty="0" smtClean="0"/>
              <a:t>;</a:t>
            </a:r>
            <a:br>
              <a:rPr lang="en-US" b="1" dirty="0" smtClean="0"/>
            </a:br>
            <a:r>
              <a:rPr lang="en-US" b="1" dirty="0" smtClean="0"/>
              <a:t>echo </a:t>
            </a:r>
            <a:r>
              <a:rPr lang="en-US" b="1" dirty="0"/>
              <a:t>$count; </a:t>
            </a:r>
            <a:r>
              <a:rPr lang="en-US" i="1" dirty="0"/>
              <a:t>// outputs 56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184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Global variables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V</a:t>
            </a:r>
            <a:r>
              <a:rPr lang="en-US" dirty="0" smtClean="0"/>
              <a:t>ariables </a:t>
            </a:r>
            <a:r>
              <a:rPr lang="en-US" dirty="0"/>
              <a:t>defined in the main script are said to have </a:t>
            </a:r>
            <a:r>
              <a:rPr lang="en-US" b="1" dirty="0"/>
              <a:t>global </a:t>
            </a:r>
            <a:r>
              <a:rPr lang="en-US" b="1" dirty="0" smtClean="0"/>
              <a:t>scope. </a:t>
            </a:r>
          </a:p>
          <a:p>
            <a:r>
              <a:rPr lang="en-US" dirty="0" smtClean="0"/>
              <a:t>Unlike in </a:t>
            </a:r>
            <a:r>
              <a:rPr lang="en-US" dirty="0"/>
              <a:t>other programming languages, a global variable is not, by default, </a:t>
            </a:r>
            <a:r>
              <a:rPr lang="en-US" dirty="0" smtClean="0"/>
              <a:t>available within functions.</a:t>
            </a:r>
          </a:p>
          <a:p>
            <a:r>
              <a:rPr lang="en-US" dirty="0"/>
              <a:t>PHP does allow variables with global scope to </a:t>
            </a:r>
            <a:r>
              <a:rPr lang="en-US" dirty="0" smtClean="0"/>
              <a:t>be accessed </a:t>
            </a:r>
            <a:r>
              <a:rPr lang="en-US" dirty="0"/>
              <a:t>within a function using the </a:t>
            </a:r>
            <a:r>
              <a:rPr lang="en-US" b="1" dirty="0"/>
              <a:t>global</a:t>
            </a:r>
            <a:r>
              <a:rPr lang="en-US" dirty="0"/>
              <a:t> </a:t>
            </a:r>
            <a:r>
              <a:rPr lang="en-US" dirty="0" smtClean="0"/>
              <a:t>keyword</a:t>
            </a:r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Sometimes unavoidable</a:t>
            </a:r>
            <a:endParaRPr lang="en-US" dirty="0"/>
          </a:p>
        </p:txBody>
      </p:sp>
      <p:pic>
        <p:nvPicPr>
          <p:cNvPr id="5" name="Picture 4" descr="Screen Shot 2014-02-05 at 3.11.58 P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4267200"/>
            <a:ext cx="5943600" cy="2171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448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You’ve Learned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914400" y="9144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4648200" y="9144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676400" y="1076980"/>
            <a:ext cx="2667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FFFF"/>
                </a:solidFill>
                <a:latin typeface="Rockwell Condensed" pitchFamily="18" charset="0"/>
              </a:rPr>
              <a:t>Server-Side Development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410200" y="1076980"/>
            <a:ext cx="2895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6600"/>
                </a:solidFill>
                <a:latin typeface="Rockwell Condensed" pitchFamily="18" charset="0"/>
              </a:rPr>
              <a:t>Web Server’s </a:t>
            </a:r>
            <a:r>
              <a:rPr lang="en-US" sz="2800" dirty="0" err="1" smtClean="0">
                <a:solidFill>
                  <a:srgbClr val="FFFFFF"/>
                </a:solidFill>
                <a:latin typeface="Rockwell Condensed" pitchFamily="18" charset="0"/>
              </a:rPr>
              <a:t>Responsabilities</a:t>
            </a:r>
            <a:endParaRPr lang="en-US" sz="2800" dirty="0">
              <a:solidFill>
                <a:srgbClr val="FFFFFF"/>
              </a:solidFill>
              <a:latin typeface="Rockwell Condensed" pitchFamily="18" charset="0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914400" y="23622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676401" y="2524780"/>
            <a:ext cx="2590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FFFF"/>
                </a:solidFill>
                <a:latin typeface="Rockwell Condensed" pitchFamily="18" charset="0"/>
              </a:rPr>
              <a:t>Quick Tour of </a:t>
            </a:r>
            <a:r>
              <a:rPr lang="en-US" sz="2800" dirty="0" smtClean="0">
                <a:solidFill>
                  <a:srgbClr val="FF6600"/>
                </a:solidFill>
                <a:latin typeface="Rockwell Condensed" pitchFamily="18" charset="0"/>
              </a:rPr>
              <a:t>PHP</a:t>
            </a:r>
            <a:endParaRPr lang="en-US" sz="2800" dirty="0">
              <a:solidFill>
                <a:srgbClr val="FF6600"/>
              </a:solidFill>
              <a:latin typeface="Rockwell Condensed" pitchFamily="18" charset="0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4648200" y="23622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5410201" y="2524780"/>
            <a:ext cx="2590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2"/>
                </a:solidFill>
                <a:latin typeface="Rockwell Condensed" pitchFamily="18" charset="0"/>
              </a:rPr>
              <a:t>Program </a:t>
            </a:r>
            <a:r>
              <a:rPr lang="en-US" sz="2800" dirty="0" smtClean="0">
                <a:solidFill>
                  <a:srgbClr val="FF6600"/>
                </a:solidFill>
                <a:latin typeface="Rockwell Condensed" pitchFamily="18" charset="0"/>
              </a:rPr>
              <a:t>Control</a:t>
            </a:r>
            <a:endParaRPr lang="en-US" sz="2800" dirty="0">
              <a:solidFill>
                <a:srgbClr val="FF6600"/>
              </a:solidFill>
              <a:latin typeface="Rockwell Condensed" pitchFamily="18" charset="0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914400" y="38100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1676400" y="3972580"/>
            <a:ext cx="27431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6600"/>
                </a:solidFill>
                <a:latin typeface="Rockwell Condensed" pitchFamily="18" charset="0"/>
              </a:rPr>
              <a:t>F</a:t>
            </a:r>
            <a:r>
              <a:rPr lang="en-US" sz="2800" dirty="0" smtClean="0">
                <a:solidFill>
                  <a:srgbClr val="FF6600"/>
                </a:solidFill>
                <a:latin typeface="Rockwell Condensed" pitchFamily="18" charset="0"/>
              </a:rPr>
              <a:t>unctions</a:t>
            </a:r>
            <a:endParaRPr lang="en-US" sz="2800" dirty="0">
              <a:solidFill>
                <a:srgbClr val="FF6600"/>
              </a:solidFill>
              <a:latin typeface="Rockwell Condensed" pitchFamily="18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14400" y="9144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Rockwell Extra Bold" pitchFamily="18" charset="0"/>
              </a:rPr>
              <a:t>1</a:t>
            </a:r>
            <a:endParaRPr lang="en-US" sz="7200" dirty="0">
              <a:solidFill>
                <a:schemeClr val="bg1"/>
              </a:solidFill>
              <a:latin typeface="Rockwell Extra Bold" pitchFamily="18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648200" y="9144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Rockwell Extra Bold" pitchFamily="18" charset="0"/>
              </a:rPr>
              <a:t>2</a:t>
            </a:r>
            <a:endParaRPr lang="en-US" sz="7200" dirty="0">
              <a:solidFill>
                <a:schemeClr val="bg1"/>
              </a:solidFill>
              <a:latin typeface="Rockwell Extra Bold" pitchFamily="18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914400" y="2381071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Rockwell Extra Bold" pitchFamily="18" charset="0"/>
              </a:rPr>
              <a:t>3</a:t>
            </a:r>
            <a:endParaRPr lang="en-US" sz="7200" dirty="0">
              <a:solidFill>
                <a:schemeClr val="bg1"/>
              </a:solidFill>
              <a:latin typeface="Rockwell Extra Bold" pitchFamily="18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648200" y="2381071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Rockwell Extra Bold" pitchFamily="18" charset="0"/>
              </a:rPr>
              <a:t>4</a:t>
            </a:r>
            <a:endParaRPr lang="en-US" sz="7200" dirty="0">
              <a:solidFill>
                <a:schemeClr val="bg1"/>
              </a:solidFill>
              <a:latin typeface="Rockwell Extra Bold" pitchFamily="18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14400" y="38100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Rockwell Extra Bold" pitchFamily="18" charset="0"/>
              </a:rPr>
              <a:t>5</a:t>
            </a:r>
            <a:endParaRPr lang="en-US" sz="7200" dirty="0">
              <a:solidFill>
                <a:schemeClr val="bg1"/>
              </a:solidFill>
              <a:latin typeface="Rockwell Extra Bold" pitchFamily="18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14400" y="52578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Rockwell Extra Bold" pitchFamily="18" charset="0"/>
              </a:rPr>
              <a:t>7</a:t>
            </a:r>
            <a:endParaRPr lang="en-US" sz="7200" dirty="0">
              <a:solidFill>
                <a:schemeClr val="bg1"/>
              </a:solidFill>
              <a:latin typeface="Rockwell Extra Bold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5806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Comparing Server-Side Technologies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646237"/>
            <a:ext cx="7467600" cy="4525963"/>
          </a:xfrm>
        </p:spPr>
        <p:txBody>
          <a:bodyPr>
            <a:normAutofit fontScale="92500" lnSpcReduction="10000"/>
          </a:bodyPr>
          <a:lstStyle/>
          <a:p>
            <a:pPr marL="342900" indent="-342900">
              <a:buFont typeface="Arial"/>
              <a:buChar char="•"/>
            </a:pPr>
            <a:r>
              <a:rPr lang="en-US" b="1" dirty="0"/>
              <a:t>ASP (Active Server Pages)</a:t>
            </a:r>
            <a:r>
              <a:rPr lang="en-US" dirty="0" smtClean="0"/>
              <a:t>. Like </a:t>
            </a:r>
            <a:r>
              <a:rPr lang="en-US" dirty="0"/>
              <a:t>PHP, ASP code (using the VBScript </a:t>
            </a:r>
            <a:r>
              <a:rPr lang="en-US" dirty="0" smtClean="0"/>
              <a:t>programming language</a:t>
            </a:r>
            <a:r>
              <a:rPr lang="en-US" dirty="0"/>
              <a:t>) can be embedded within the </a:t>
            </a:r>
            <a:r>
              <a:rPr lang="en-US" dirty="0" smtClean="0"/>
              <a:t>HTML. ASP </a:t>
            </a:r>
            <a:r>
              <a:rPr lang="en-US" dirty="0"/>
              <a:t>programming code is interpreted at run time, hence it can </a:t>
            </a:r>
            <a:r>
              <a:rPr lang="en-US" dirty="0" smtClean="0"/>
              <a:t>be slow </a:t>
            </a:r>
            <a:r>
              <a:rPr lang="en-US" dirty="0"/>
              <a:t>in comparison to other technologies.</a:t>
            </a:r>
          </a:p>
          <a:p>
            <a:pPr marL="342900" indent="-342900">
              <a:buFont typeface="Arial"/>
              <a:buChar char="•"/>
            </a:pPr>
            <a:r>
              <a:rPr lang="en-US" b="1" dirty="0" smtClean="0"/>
              <a:t>ASP.NET</a:t>
            </a:r>
            <a:r>
              <a:rPr lang="en-US" dirty="0"/>
              <a:t>. </a:t>
            </a:r>
            <a:r>
              <a:rPr lang="en-US" dirty="0" smtClean="0"/>
              <a:t>ASP.NET is part </a:t>
            </a:r>
            <a:r>
              <a:rPr lang="en-US" dirty="0"/>
              <a:t>of Microsoft’s .NET Framework and can use any .NET </a:t>
            </a:r>
            <a:r>
              <a:rPr lang="en-US" dirty="0" smtClean="0"/>
              <a:t>programming language </a:t>
            </a:r>
            <a:r>
              <a:rPr lang="en-US" dirty="0"/>
              <a:t>(though C# is the most commonly used). ASP.NET </a:t>
            </a:r>
            <a:r>
              <a:rPr lang="en-US" dirty="0" smtClean="0"/>
              <a:t>uses an explicitly object</a:t>
            </a:r>
            <a:r>
              <a:rPr lang="en-US" dirty="0"/>
              <a:t>-oriented </a:t>
            </a:r>
            <a:r>
              <a:rPr lang="en-US" dirty="0" smtClean="0"/>
              <a:t>approach. </a:t>
            </a:r>
            <a:r>
              <a:rPr lang="en-US" dirty="0"/>
              <a:t>It also uses </a:t>
            </a:r>
            <a:r>
              <a:rPr lang="en-US" dirty="0" smtClean="0"/>
              <a:t>special markup </a:t>
            </a:r>
            <a:r>
              <a:rPr lang="en-US" dirty="0"/>
              <a:t>called web server controls that encapsulate common web </a:t>
            </a:r>
            <a:r>
              <a:rPr lang="en-US" dirty="0" smtClean="0"/>
              <a:t>functionality such </a:t>
            </a:r>
            <a:r>
              <a:rPr lang="en-US" dirty="0"/>
              <a:t>as database-driven lists, form validation, and user registration </a:t>
            </a:r>
            <a:r>
              <a:rPr lang="en-US" dirty="0" smtClean="0"/>
              <a:t>wizards. ASP.NET </a:t>
            </a:r>
            <a:r>
              <a:rPr lang="en-US" dirty="0"/>
              <a:t>pages are compiled into an intermediary file format called MSIL that </a:t>
            </a:r>
            <a:r>
              <a:rPr lang="en-US" dirty="0" smtClean="0"/>
              <a:t>is analogous </a:t>
            </a:r>
            <a:r>
              <a:rPr lang="en-US" dirty="0"/>
              <a:t>to Java’s byte-code. ASP.NET then uses a </a:t>
            </a:r>
            <a:r>
              <a:rPr lang="en-US" dirty="0" smtClean="0"/>
              <a:t>Just</a:t>
            </a:r>
            <a:r>
              <a:rPr lang="en-US" dirty="0"/>
              <a:t>-In-</a:t>
            </a:r>
            <a:r>
              <a:rPr lang="en-US" dirty="0" smtClean="0"/>
              <a:t>Time compiler to </a:t>
            </a:r>
            <a:r>
              <a:rPr lang="en-US" dirty="0"/>
              <a:t>compile the MSIL into machine executable code so its performance can </a:t>
            </a:r>
            <a:r>
              <a:rPr lang="en-US" dirty="0" smtClean="0"/>
              <a:t>be excellent</a:t>
            </a:r>
            <a:r>
              <a:rPr lang="en-US" dirty="0"/>
              <a:t>. However, ASP.NET is essentially limited to Windows servers.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732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Comparing Server-Side Technologies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646237"/>
            <a:ext cx="7467600" cy="4525963"/>
          </a:xfrm>
        </p:spPr>
        <p:txBody>
          <a:bodyPr>
            <a:normAutofit fontScale="92500" lnSpcReduction="10000"/>
          </a:bodyPr>
          <a:lstStyle/>
          <a:p>
            <a:pPr marL="342900" indent="-342900">
              <a:buFont typeface="Arial"/>
              <a:buChar char="•"/>
            </a:pPr>
            <a:r>
              <a:rPr lang="en-US" b="1" dirty="0"/>
              <a:t>JSP (Java Server Pages)</a:t>
            </a:r>
            <a:r>
              <a:rPr lang="en-US" dirty="0"/>
              <a:t>. JSP uses Java as its programming language </a:t>
            </a:r>
            <a:r>
              <a:rPr lang="en-US" dirty="0" smtClean="0"/>
              <a:t>and like </a:t>
            </a:r>
            <a:r>
              <a:rPr lang="en-US" dirty="0"/>
              <a:t>ASP.NET it uses an explicit object-oriented approach and is used </a:t>
            </a:r>
            <a:r>
              <a:rPr lang="en-US" dirty="0" smtClean="0"/>
              <a:t>in large </a:t>
            </a:r>
            <a:r>
              <a:rPr lang="en-US" dirty="0"/>
              <a:t>enterprise web systems and is integrated into the J2EE </a:t>
            </a:r>
            <a:r>
              <a:rPr lang="en-US" dirty="0" smtClean="0"/>
              <a:t>environment. Since </a:t>
            </a:r>
            <a:r>
              <a:rPr lang="en-US" dirty="0"/>
              <a:t>JSP uses the Java Runtime Engine, it also uses a JIT compiler for </a:t>
            </a:r>
            <a:r>
              <a:rPr lang="en-US" dirty="0" smtClean="0"/>
              <a:t>fast execution </a:t>
            </a:r>
            <a:r>
              <a:rPr lang="en-US" dirty="0"/>
              <a:t>time and is cross-platform. While JSP’s usage in the web as </a:t>
            </a:r>
            <a:r>
              <a:rPr lang="en-US" dirty="0" smtClean="0"/>
              <a:t>a whole </a:t>
            </a:r>
            <a:r>
              <a:rPr lang="en-US" dirty="0"/>
              <a:t>is small, it has a substantial market share in the intranet environment</a:t>
            </a:r>
            <a:r>
              <a:rPr lang="en-US" dirty="0" smtClean="0"/>
              <a:t>, as </a:t>
            </a:r>
            <a:r>
              <a:rPr lang="en-US" dirty="0"/>
              <a:t>well as with very large and busy </a:t>
            </a:r>
            <a:r>
              <a:rPr lang="en-US" dirty="0" smtClean="0"/>
              <a:t>sites.</a:t>
            </a:r>
          </a:p>
          <a:p>
            <a:pPr marL="342900" indent="-342900">
              <a:buFont typeface="Arial"/>
              <a:buChar char="•"/>
            </a:pPr>
            <a:r>
              <a:rPr lang="en-US" b="1" dirty="0" err="1" smtClean="0"/>
              <a:t>Node.js</a:t>
            </a:r>
            <a:r>
              <a:rPr lang="en-US" dirty="0"/>
              <a:t>. This is a more recent server environment that uses JavaScript on </a:t>
            </a:r>
            <a:r>
              <a:rPr lang="en-US" dirty="0" smtClean="0"/>
              <a:t>the server </a:t>
            </a:r>
            <a:r>
              <a:rPr lang="en-US" dirty="0"/>
              <a:t>side, thus allowing developers already familiar with JavaScript to use just </a:t>
            </a:r>
            <a:r>
              <a:rPr lang="en-US" dirty="0" smtClean="0"/>
              <a:t>a single </a:t>
            </a:r>
            <a:r>
              <a:rPr lang="en-US" dirty="0"/>
              <a:t>language for both client-side and server-side development. Unlike the </a:t>
            </a:r>
            <a:r>
              <a:rPr lang="en-US" dirty="0" smtClean="0"/>
              <a:t>other development </a:t>
            </a:r>
            <a:r>
              <a:rPr lang="en-US" dirty="0"/>
              <a:t>technologies listed here, </a:t>
            </a:r>
            <a:r>
              <a:rPr lang="en-US" dirty="0" err="1"/>
              <a:t>node.js</a:t>
            </a:r>
            <a:r>
              <a:rPr lang="en-US" dirty="0"/>
              <a:t> also is its own web server software</a:t>
            </a:r>
            <a:r>
              <a:rPr lang="en-US" dirty="0" smtClean="0"/>
              <a:t>, thus </a:t>
            </a:r>
            <a:r>
              <a:rPr lang="en-US" dirty="0"/>
              <a:t>eliminating the need for Apache, IIS, or some other web server software.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348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resentation">
  <a:themeElements>
    <a:clrScheme name="Book Palette">
      <a:dk1>
        <a:srgbClr val="404040"/>
      </a:dk1>
      <a:lt1>
        <a:srgbClr val="F3F3E7"/>
      </a:lt1>
      <a:dk2>
        <a:srgbClr val="467082"/>
      </a:dk2>
      <a:lt2>
        <a:srgbClr val="FFFFFF"/>
      </a:lt2>
      <a:accent1>
        <a:srgbClr val="009FDA"/>
      </a:accent1>
      <a:accent2>
        <a:srgbClr val="CE2933"/>
      </a:accent2>
      <a:accent3>
        <a:srgbClr val="E6B120"/>
      </a:accent3>
      <a:accent4>
        <a:srgbClr val="467082"/>
      </a:accent4>
      <a:accent5>
        <a:srgbClr val="F3703A"/>
      </a:accent5>
      <a:accent6>
        <a:srgbClr val="00A651"/>
      </a:accent6>
      <a:hlink>
        <a:srgbClr val="7F7F7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Chapter01-PresentationDistilled</Template>
  <TotalTime>2522</TotalTime>
  <Words>2951</Words>
  <Application>Microsoft Office PowerPoint</Application>
  <PresentationFormat>On-screen Show (4:3)</PresentationFormat>
  <Paragraphs>336</Paragraphs>
  <Slides>73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73</vt:i4>
      </vt:variant>
    </vt:vector>
  </HeadingPairs>
  <TitlesOfParts>
    <vt:vector size="82" baseType="lpstr">
      <vt:lpstr>Arial</vt:lpstr>
      <vt:lpstr>Calibri</vt:lpstr>
      <vt:lpstr>Consolas</vt:lpstr>
      <vt:lpstr>Rockwell</vt:lpstr>
      <vt:lpstr>Rockwell Condensed</vt:lpstr>
      <vt:lpstr>Rockwell Extra Bold</vt:lpstr>
      <vt:lpstr>Times New Roman</vt:lpstr>
      <vt:lpstr>Wingdings</vt:lpstr>
      <vt:lpstr>Presentation</vt:lpstr>
      <vt:lpstr>Introduction to Server-Side Development with PHP</vt:lpstr>
      <vt:lpstr>Objectives</vt:lpstr>
      <vt:lpstr>What IS Server-Side Development</vt:lpstr>
      <vt:lpstr>What is Server-Side Development</vt:lpstr>
      <vt:lpstr>Comparing Client and Server Scripts </vt:lpstr>
      <vt:lpstr>Server-Side Script Resources</vt:lpstr>
      <vt:lpstr>Web Development Technologies</vt:lpstr>
      <vt:lpstr>Comparing Server-Side Technologies</vt:lpstr>
      <vt:lpstr>Comparing Server-Side Technologies</vt:lpstr>
      <vt:lpstr>Comparing Server-Side Technologies</vt:lpstr>
      <vt:lpstr>Comparing Server-Side Technologies</vt:lpstr>
      <vt:lpstr>Market Share</vt:lpstr>
      <vt:lpstr>Web Server’s Responsabilities</vt:lpstr>
      <vt:lpstr>A Web Server’s Responsibilities</vt:lpstr>
      <vt:lpstr>LAMP stack</vt:lpstr>
      <vt:lpstr>Apache and Linux</vt:lpstr>
      <vt:lpstr>Apache</vt:lpstr>
      <vt:lpstr>Apache and PHP</vt:lpstr>
      <vt:lpstr>Apache Threads</vt:lpstr>
      <vt:lpstr>Apache Threads</vt:lpstr>
      <vt:lpstr>PHP Internals</vt:lpstr>
      <vt:lpstr>Zend Engine</vt:lpstr>
      <vt:lpstr>Installing LAMP locally</vt:lpstr>
      <vt:lpstr>XAMPP Control Panel</vt:lpstr>
      <vt:lpstr>XAMPP Settings</vt:lpstr>
      <vt:lpstr>Quick Tour Of PHP</vt:lpstr>
      <vt:lpstr>Quick Tour</vt:lpstr>
      <vt:lpstr>PHP Tags</vt:lpstr>
      <vt:lpstr>PHP Tags</vt:lpstr>
      <vt:lpstr>HTML and PHP</vt:lpstr>
      <vt:lpstr>HTML and PHP</vt:lpstr>
      <vt:lpstr>PHP Comments</vt:lpstr>
      <vt:lpstr>PHP Comments</vt:lpstr>
      <vt:lpstr>Variables</vt:lpstr>
      <vt:lpstr>Data Types</vt:lpstr>
      <vt:lpstr>Constants</vt:lpstr>
      <vt:lpstr>Constants</vt:lpstr>
      <vt:lpstr>Writing to Output</vt:lpstr>
      <vt:lpstr>String Concatenation</vt:lpstr>
      <vt:lpstr>String Concatenation</vt:lpstr>
      <vt:lpstr>String Concatenation</vt:lpstr>
      <vt:lpstr>String Concatenation</vt:lpstr>
      <vt:lpstr>PowerPoint Presentation</vt:lpstr>
      <vt:lpstr>Complicated Concatenation</vt:lpstr>
      <vt:lpstr>Illustrated Example</vt:lpstr>
      <vt:lpstr>PrintF </vt:lpstr>
      <vt:lpstr>PrintF </vt:lpstr>
      <vt:lpstr>PrintF </vt:lpstr>
      <vt:lpstr>PrintF </vt:lpstr>
      <vt:lpstr>Program CONTROL</vt:lpstr>
      <vt:lpstr>If…else </vt:lpstr>
      <vt:lpstr>If…else </vt:lpstr>
      <vt:lpstr>Switch…case </vt:lpstr>
      <vt:lpstr>While and Do..while</vt:lpstr>
      <vt:lpstr>For</vt:lpstr>
      <vt:lpstr>Alternate syntax for Control Structures</vt:lpstr>
      <vt:lpstr>Include Files</vt:lpstr>
      <vt:lpstr>Include Files</vt:lpstr>
      <vt:lpstr>Include Files</vt:lpstr>
      <vt:lpstr>functions</vt:lpstr>
      <vt:lpstr>Functions </vt:lpstr>
      <vt:lpstr>Functions </vt:lpstr>
      <vt:lpstr>Functions </vt:lpstr>
      <vt:lpstr>Call a function</vt:lpstr>
      <vt:lpstr>Parameters</vt:lpstr>
      <vt:lpstr>Parameters</vt:lpstr>
      <vt:lpstr>Parameter Default Values</vt:lpstr>
      <vt:lpstr>Pass Parameters by Value</vt:lpstr>
      <vt:lpstr>Pass Parameters by Reference</vt:lpstr>
      <vt:lpstr>Value vs Reference</vt:lpstr>
      <vt:lpstr>Variable Scope in functions</vt:lpstr>
      <vt:lpstr>Global variables</vt:lpstr>
      <vt:lpstr>What You’ve Learned</vt:lpstr>
    </vt:vector>
  </TitlesOfParts>
  <Company>Mount Royal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Randy Connolly</dc:creator>
  <cp:lastModifiedBy>yang</cp:lastModifiedBy>
  <cp:revision>607</cp:revision>
  <dcterms:created xsi:type="dcterms:W3CDTF">2012-11-14T17:20:48Z</dcterms:created>
  <dcterms:modified xsi:type="dcterms:W3CDTF">2016-05-03T17:15:46Z</dcterms:modified>
</cp:coreProperties>
</file>